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41" r:id="rId2"/>
    <p:sldId id="293" r:id="rId3"/>
    <p:sldId id="343" r:id="rId4"/>
    <p:sldId id="295" r:id="rId5"/>
    <p:sldId id="344" r:id="rId6"/>
    <p:sldId id="345" r:id="rId7"/>
    <p:sldId id="298" r:id="rId8"/>
    <p:sldId id="299" r:id="rId9"/>
    <p:sldId id="310" r:id="rId10"/>
    <p:sldId id="311" r:id="rId11"/>
    <p:sldId id="312" r:id="rId12"/>
    <p:sldId id="300" r:id="rId13"/>
    <p:sldId id="346" r:id="rId14"/>
    <p:sldId id="313" r:id="rId15"/>
    <p:sldId id="339" r:id="rId16"/>
    <p:sldId id="340" r:id="rId17"/>
    <p:sldId id="302" r:id="rId18"/>
    <p:sldId id="303" r:id="rId19"/>
    <p:sldId id="314" r:id="rId20"/>
    <p:sldId id="304" r:id="rId21"/>
    <p:sldId id="305" r:id="rId22"/>
    <p:sldId id="334" r:id="rId23"/>
    <p:sldId id="306" r:id="rId24"/>
    <p:sldId id="307" r:id="rId25"/>
    <p:sldId id="308" r:id="rId26"/>
    <p:sldId id="309" r:id="rId27"/>
    <p:sldId id="316" r:id="rId28"/>
    <p:sldId id="315" r:id="rId29"/>
    <p:sldId id="317" r:id="rId30"/>
    <p:sldId id="318" r:id="rId31"/>
    <p:sldId id="347" r:id="rId32"/>
    <p:sldId id="319" r:id="rId33"/>
    <p:sldId id="320" r:id="rId34"/>
    <p:sldId id="321" r:id="rId35"/>
    <p:sldId id="327" r:id="rId36"/>
    <p:sldId id="325" r:id="rId37"/>
    <p:sldId id="326" r:id="rId38"/>
    <p:sldId id="331" r:id="rId39"/>
    <p:sldId id="342" r:id="rId40"/>
    <p:sldId id="337" r:id="rId41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2" autoAdjust="0"/>
  </p:normalViewPr>
  <p:slideViewPr>
    <p:cSldViewPr>
      <p:cViewPr varScale="1">
        <p:scale>
          <a:sx n="102" d="100"/>
          <a:sy n="102" d="100"/>
        </p:scale>
        <p:origin x="-1494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A87CF-ABC1-4EC2-BEDC-DE4BF4AD4B5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AB57391-0CF4-4A15-8049-6673A481C20F}">
      <dgm:prSet phldrT="[Текст]"/>
      <dgm:spPr/>
      <dgm:t>
        <a:bodyPr/>
        <a:lstStyle/>
        <a:p>
          <a:r>
            <a:rPr lang="ru-RU" dirty="0" smtClean="0"/>
            <a:t>В важных событиях жизни – </a:t>
          </a:r>
          <a:r>
            <a:rPr lang="ru-RU" b="1" u="sng" dirty="0" smtClean="0"/>
            <a:t>МЕЛАНХОЛИКОМ</a:t>
          </a:r>
          <a:r>
            <a:rPr lang="ru-RU" dirty="0" smtClean="0"/>
            <a:t>, </a:t>
          </a:r>
          <a:endParaRPr lang="ru-RU" dirty="0"/>
        </a:p>
      </dgm:t>
    </dgm:pt>
    <dgm:pt modelId="{A0E1BF41-AFF8-478D-B3E0-117EE95D35E6}" type="parTrans" cxnId="{CFB7ADA0-F435-4393-8C6B-AB79FF2B12D6}">
      <dgm:prSet/>
      <dgm:spPr/>
      <dgm:t>
        <a:bodyPr/>
        <a:lstStyle/>
        <a:p>
          <a:endParaRPr lang="ru-RU"/>
        </a:p>
      </dgm:t>
    </dgm:pt>
    <dgm:pt modelId="{39DFB7F3-B7FF-4311-B888-73A99080BE93}" type="sibTrans" cxnId="{CFB7ADA0-F435-4393-8C6B-AB79FF2B12D6}">
      <dgm:prSet/>
      <dgm:spPr/>
      <dgm:t>
        <a:bodyPr/>
        <a:lstStyle/>
        <a:p>
          <a:endParaRPr lang="ru-RU"/>
        </a:p>
      </dgm:t>
    </dgm:pt>
    <dgm:pt modelId="{362BD2EB-65C2-4795-A290-BDC83058259C}">
      <dgm:prSet phldrT="[Текст]"/>
      <dgm:spPr/>
      <dgm:t>
        <a:bodyPr/>
        <a:lstStyle/>
        <a:p>
          <a:r>
            <a:rPr lang="ru-RU" dirty="0" smtClean="0"/>
            <a:t>Относительно влечений, глубоко затрагивающих наши интересы, – </a:t>
          </a:r>
          <a:r>
            <a:rPr lang="ru-RU" b="1" u="sng" dirty="0" smtClean="0"/>
            <a:t>ХОЛЕРИКОМ</a:t>
          </a:r>
          <a:r>
            <a:rPr lang="ru-RU" dirty="0" smtClean="0"/>
            <a:t>, </a:t>
          </a:r>
          <a:endParaRPr lang="ru-RU" dirty="0"/>
        </a:p>
      </dgm:t>
    </dgm:pt>
    <dgm:pt modelId="{23EE7FEA-F1BD-400E-A165-CB493097D70D}" type="parTrans" cxnId="{CE6B5F3E-5A59-4949-97D2-441299789CA1}">
      <dgm:prSet/>
      <dgm:spPr/>
      <dgm:t>
        <a:bodyPr/>
        <a:lstStyle/>
        <a:p>
          <a:endParaRPr lang="ru-RU"/>
        </a:p>
      </dgm:t>
    </dgm:pt>
    <dgm:pt modelId="{8F8F69A9-EE03-4AB8-B9F2-298194ADF269}" type="sibTrans" cxnId="{CE6B5F3E-5A59-4949-97D2-441299789CA1}">
      <dgm:prSet/>
      <dgm:spPr/>
      <dgm:t>
        <a:bodyPr/>
        <a:lstStyle/>
        <a:p>
          <a:endParaRPr lang="ru-RU"/>
        </a:p>
      </dgm:t>
    </dgm:pt>
    <dgm:pt modelId="{3FAC5295-4798-4FFC-8608-515AE6CC01C4}">
      <dgm:prSet/>
      <dgm:spPr/>
      <dgm:t>
        <a:bodyPr/>
        <a:lstStyle/>
        <a:p>
          <a:r>
            <a:rPr lang="ru-RU" smtClean="0"/>
            <a:t>И, наконец, в исполнении решения – </a:t>
          </a:r>
          <a:r>
            <a:rPr lang="ru-RU" b="1" smtClean="0"/>
            <a:t>ФЛЕГМАТИКОМ.</a:t>
          </a:r>
          <a:endParaRPr lang="ru-RU" dirty="0"/>
        </a:p>
      </dgm:t>
    </dgm:pt>
    <dgm:pt modelId="{82AAAB59-38A4-4011-BBFB-CD3D583C3B80}" type="parTrans" cxnId="{A3C69A59-5370-4826-BB78-3F0A710BBBF0}">
      <dgm:prSet/>
      <dgm:spPr/>
      <dgm:t>
        <a:bodyPr/>
        <a:lstStyle/>
        <a:p>
          <a:endParaRPr lang="ru-RU"/>
        </a:p>
      </dgm:t>
    </dgm:pt>
    <dgm:pt modelId="{3E7CD92D-155B-4007-8FE9-D5D827180F59}" type="sibTrans" cxnId="{A3C69A59-5370-4826-BB78-3F0A710BBBF0}">
      <dgm:prSet/>
      <dgm:spPr/>
      <dgm:t>
        <a:bodyPr/>
        <a:lstStyle/>
        <a:p>
          <a:endParaRPr lang="ru-RU"/>
        </a:p>
      </dgm:t>
    </dgm:pt>
    <dgm:pt modelId="{4B5BF9FF-81D6-4EE0-9EB9-486DD476FFE0}">
      <dgm:prSet phldrT="[Текст]"/>
      <dgm:spPr/>
      <dgm:t>
        <a:bodyPr/>
        <a:lstStyle/>
        <a:p>
          <a:r>
            <a:rPr lang="ru-RU" dirty="0" smtClean="0"/>
            <a:t>В будничных радостях и горестях жизни нужно быть  </a:t>
          </a:r>
          <a:r>
            <a:rPr lang="ru-RU" b="1" u="sng" dirty="0" smtClean="0"/>
            <a:t>САНГВИНИКОМ</a:t>
          </a:r>
          <a:r>
            <a:rPr lang="ru-RU" dirty="0" smtClean="0"/>
            <a:t>, </a:t>
          </a:r>
          <a:endParaRPr lang="ru-RU" dirty="0"/>
        </a:p>
      </dgm:t>
    </dgm:pt>
    <dgm:pt modelId="{C62FDD6F-580C-4158-B2FD-8C87122DF066}" type="sibTrans" cxnId="{FCFDA20B-BAD9-4A0B-9E7B-9F27D4D8CF9C}">
      <dgm:prSet/>
      <dgm:spPr/>
      <dgm:t>
        <a:bodyPr/>
        <a:lstStyle/>
        <a:p>
          <a:endParaRPr lang="ru-RU"/>
        </a:p>
      </dgm:t>
    </dgm:pt>
    <dgm:pt modelId="{C242B647-1A01-46A4-B913-F89179B9B6DA}" type="parTrans" cxnId="{FCFDA20B-BAD9-4A0B-9E7B-9F27D4D8CF9C}">
      <dgm:prSet/>
      <dgm:spPr/>
      <dgm:t>
        <a:bodyPr/>
        <a:lstStyle/>
        <a:p>
          <a:endParaRPr lang="ru-RU"/>
        </a:p>
      </dgm:t>
    </dgm:pt>
    <dgm:pt modelId="{CA8AA54F-C79E-4430-BA73-0A797A3275EA}">
      <dgm:prSet phldrT="[Текст]" phldr="1"/>
      <dgm:spPr/>
      <dgm:t>
        <a:bodyPr/>
        <a:lstStyle/>
        <a:p>
          <a:endParaRPr lang="ru-RU" dirty="0"/>
        </a:p>
      </dgm:t>
    </dgm:pt>
    <dgm:pt modelId="{D8B97BC2-8BDA-44B7-9449-150A11EAAEEC}" type="sibTrans" cxnId="{61A21EB0-F342-4317-8798-A97389662C1E}">
      <dgm:prSet/>
      <dgm:spPr/>
      <dgm:t>
        <a:bodyPr/>
        <a:lstStyle/>
        <a:p>
          <a:endParaRPr lang="ru-RU"/>
        </a:p>
      </dgm:t>
    </dgm:pt>
    <dgm:pt modelId="{10CD7E6E-E760-479C-BA44-36A866CA71C7}" type="parTrans" cxnId="{61A21EB0-F342-4317-8798-A97389662C1E}">
      <dgm:prSet/>
      <dgm:spPr/>
      <dgm:t>
        <a:bodyPr/>
        <a:lstStyle/>
        <a:p>
          <a:endParaRPr lang="ru-RU"/>
        </a:p>
      </dgm:t>
    </dgm:pt>
    <dgm:pt modelId="{6339985D-939C-44BE-AC43-1F7FD0722A0E}" type="pres">
      <dgm:prSet presAssocID="{F53A87CF-ABC1-4EC2-BEDC-DE4BF4AD4B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B1BD51-4571-4713-9668-71538EB95F59}" type="pres">
      <dgm:prSet presAssocID="{CA8AA54F-C79E-4430-BA73-0A797A3275EA}" presName="root1" presStyleCnt="0"/>
      <dgm:spPr/>
    </dgm:pt>
    <dgm:pt modelId="{F2BBC7AC-5604-4051-BCBC-C4A1AF2164E3}" type="pres">
      <dgm:prSet presAssocID="{CA8AA54F-C79E-4430-BA73-0A797A3275EA}" presName="LevelOneTextNode" presStyleLbl="node0" presStyleIdx="0" presStyleCnt="1" custScaleX="227558" custScaleY="55840" custLinFactX="-136430" custLinFactNeighborX="-200000" custLinFactNeighborY="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075ED7-6BB3-4B97-95E4-A0AD99BE7BBA}" type="pres">
      <dgm:prSet presAssocID="{CA8AA54F-C79E-4430-BA73-0A797A3275EA}" presName="level2hierChild" presStyleCnt="0"/>
      <dgm:spPr/>
    </dgm:pt>
    <dgm:pt modelId="{C12EA5DF-BD08-4B32-BA98-D15F4739DA32}" type="pres">
      <dgm:prSet presAssocID="{C242B647-1A01-46A4-B913-F89179B9B6D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2FC87C1-3472-4D7E-A631-06D6A7D1892E}" type="pres">
      <dgm:prSet presAssocID="{C242B647-1A01-46A4-B913-F89179B9B6D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33EF13B-85F6-4BCA-BDFB-1C2F94450E1E}" type="pres">
      <dgm:prSet presAssocID="{4B5BF9FF-81D6-4EE0-9EB9-486DD476FFE0}" presName="root2" presStyleCnt="0"/>
      <dgm:spPr/>
    </dgm:pt>
    <dgm:pt modelId="{DAF20E6C-0A2A-425B-B5A5-F304F69ACA5F}" type="pres">
      <dgm:prSet presAssocID="{4B5BF9FF-81D6-4EE0-9EB9-486DD476FFE0}" presName="LevelTwoTextNode" presStyleLbl="node2" presStyleIdx="0" presStyleCnt="4" custScaleX="158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7FAF4-E975-4983-8804-581F472CF42D}" type="pres">
      <dgm:prSet presAssocID="{4B5BF9FF-81D6-4EE0-9EB9-486DD476FFE0}" presName="level3hierChild" presStyleCnt="0"/>
      <dgm:spPr/>
    </dgm:pt>
    <dgm:pt modelId="{EF1CF2EC-68B4-4FF0-AAE8-C7CDE7570A10}" type="pres">
      <dgm:prSet presAssocID="{A0E1BF41-AFF8-478D-B3E0-117EE95D35E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D85A4F8-EAE3-425A-853E-804DF648977E}" type="pres">
      <dgm:prSet presAssocID="{A0E1BF41-AFF8-478D-B3E0-117EE95D35E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F514DFC-4142-4928-B253-91E0B4A0001F}" type="pres">
      <dgm:prSet presAssocID="{6AB57391-0CF4-4A15-8049-6673A481C20F}" presName="root2" presStyleCnt="0"/>
      <dgm:spPr/>
    </dgm:pt>
    <dgm:pt modelId="{4FCB0286-AFF5-4A03-893C-6938B6A8C3FA}" type="pres">
      <dgm:prSet presAssocID="{6AB57391-0CF4-4A15-8049-6673A481C20F}" presName="LevelTwoTextNode" presStyleLbl="node2" presStyleIdx="1" presStyleCnt="4" custScaleX="158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62C3-4AEB-4AB9-9236-AB7696712558}" type="pres">
      <dgm:prSet presAssocID="{6AB57391-0CF4-4A15-8049-6673A481C20F}" presName="level3hierChild" presStyleCnt="0"/>
      <dgm:spPr/>
    </dgm:pt>
    <dgm:pt modelId="{7C15FC70-C53F-40EB-8E47-B99D8DF14C05}" type="pres">
      <dgm:prSet presAssocID="{23EE7FEA-F1BD-400E-A165-CB493097D70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566EF7A-31E5-4E47-88FD-E13E4FE34316}" type="pres">
      <dgm:prSet presAssocID="{23EE7FEA-F1BD-400E-A165-CB493097D70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4FEE1DB-E21A-4F1D-A8A2-4431FA4016CE}" type="pres">
      <dgm:prSet presAssocID="{362BD2EB-65C2-4795-A290-BDC83058259C}" presName="root2" presStyleCnt="0"/>
      <dgm:spPr/>
    </dgm:pt>
    <dgm:pt modelId="{BF0C6318-B10E-4520-A451-ED11433C3769}" type="pres">
      <dgm:prSet presAssocID="{362BD2EB-65C2-4795-A290-BDC83058259C}" presName="LevelTwoTextNode" presStyleLbl="node2" presStyleIdx="2" presStyleCnt="4" custScaleX="158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18C318-50D1-40F2-92EA-7400B8218AB0}" type="pres">
      <dgm:prSet presAssocID="{362BD2EB-65C2-4795-A290-BDC83058259C}" presName="level3hierChild" presStyleCnt="0"/>
      <dgm:spPr/>
    </dgm:pt>
    <dgm:pt modelId="{FFDE4083-96B6-464F-936D-E701E22BAA47}" type="pres">
      <dgm:prSet presAssocID="{82AAAB59-38A4-4011-BBFB-CD3D583C3B8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D12F8F0-ED45-4F0F-92F6-F93E8F507AB0}" type="pres">
      <dgm:prSet presAssocID="{82AAAB59-38A4-4011-BBFB-CD3D583C3B8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5C83C23-CFA0-465C-80C5-7DBC49CA35DC}" type="pres">
      <dgm:prSet presAssocID="{3FAC5295-4798-4FFC-8608-515AE6CC01C4}" presName="root2" presStyleCnt="0"/>
      <dgm:spPr/>
    </dgm:pt>
    <dgm:pt modelId="{A56AD53A-14D3-4738-83A6-B0882DEC9B5E}" type="pres">
      <dgm:prSet presAssocID="{3FAC5295-4798-4FFC-8608-515AE6CC01C4}" presName="LevelTwoTextNode" presStyleLbl="node2" presStyleIdx="3" presStyleCnt="4" custScaleX="160125" custLinFactNeighborX="284" custLinFactNeighborY="2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D757E-368E-40C0-851F-AD9EBEEDF3B9}" type="pres">
      <dgm:prSet presAssocID="{3FAC5295-4798-4FFC-8608-515AE6CC01C4}" presName="level3hierChild" presStyleCnt="0"/>
      <dgm:spPr/>
    </dgm:pt>
  </dgm:ptLst>
  <dgm:cxnLst>
    <dgm:cxn modelId="{BE9199D5-1CDA-4DF2-B84E-D7394C098FFE}" type="presOf" srcId="{4B5BF9FF-81D6-4EE0-9EB9-486DD476FFE0}" destId="{DAF20E6C-0A2A-425B-B5A5-F304F69ACA5F}" srcOrd="0" destOrd="0" presId="urn:microsoft.com/office/officeart/2008/layout/HorizontalMultiLevelHierarchy"/>
    <dgm:cxn modelId="{A3C69A59-5370-4826-BB78-3F0A710BBBF0}" srcId="{CA8AA54F-C79E-4430-BA73-0A797A3275EA}" destId="{3FAC5295-4798-4FFC-8608-515AE6CC01C4}" srcOrd="3" destOrd="0" parTransId="{82AAAB59-38A4-4011-BBFB-CD3D583C3B80}" sibTransId="{3E7CD92D-155B-4007-8FE9-D5D827180F59}"/>
    <dgm:cxn modelId="{73CA50E5-E718-4B27-9CD1-00C0DFF701F5}" type="presOf" srcId="{23EE7FEA-F1BD-400E-A165-CB493097D70D}" destId="{7566EF7A-31E5-4E47-88FD-E13E4FE34316}" srcOrd="1" destOrd="0" presId="urn:microsoft.com/office/officeart/2008/layout/HorizontalMultiLevelHierarchy"/>
    <dgm:cxn modelId="{6EC2A3AC-34A2-469A-9A57-6950D976F4C9}" type="presOf" srcId="{82AAAB59-38A4-4011-BBFB-CD3D583C3B80}" destId="{FFDE4083-96B6-464F-936D-E701E22BAA47}" srcOrd="0" destOrd="0" presId="urn:microsoft.com/office/officeart/2008/layout/HorizontalMultiLevelHierarchy"/>
    <dgm:cxn modelId="{CE6B5F3E-5A59-4949-97D2-441299789CA1}" srcId="{CA8AA54F-C79E-4430-BA73-0A797A3275EA}" destId="{362BD2EB-65C2-4795-A290-BDC83058259C}" srcOrd="2" destOrd="0" parTransId="{23EE7FEA-F1BD-400E-A165-CB493097D70D}" sibTransId="{8F8F69A9-EE03-4AB8-B9F2-298194ADF269}"/>
    <dgm:cxn modelId="{BC292ED8-BB79-444F-9FD1-55BBE1A8505B}" type="presOf" srcId="{A0E1BF41-AFF8-478D-B3E0-117EE95D35E6}" destId="{EF1CF2EC-68B4-4FF0-AAE8-C7CDE7570A10}" srcOrd="0" destOrd="0" presId="urn:microsoft.com/office/officeart/2008/layout/HorizontalMultiLevelHierarchy"/>
    <dgm:cxn modelId="{E0885AD6-B4A6-4A66-AA67-F485BF7BFC53}" type="presOf" srcId="{F53A87CF-ABC1-4EC2-BEDC-DE4BF4AD4B58}" destId="{6339985D-939C-44BE-AC43-1F7FD0722A0E}" srcOrd="0" destOrd="0" presId="urn:microsoft.com/office/officeart/2008/layout/HorizontalMultiLevelHierarchy"/>
    <dgm:cxn modelId="{ED9008C2-4490-4D3F-9A6D-966EE506B561}" type="presOf" srcId="{A0E1BF41-AFF8-478D-B3E0-117EE95D35E6}" destId="{BD85A4F8-EAE3-425A-853E-804DF648977E}" srcOrd="1" destOrd="0" presId="urn:microsoft.com/office/officeart/2008/layout/HorizontalMultiLevelHierarchy"/>
    <dgm:cxn modelId="{AD718223-5796-4CAE-822B-91B51E01D9AA}" type="presOf" srcId="{C242B647-1A01-46A4-B913-F89179B9B6DA}" destId="{52FC87C1-3472-4D7E-A631-06D6A7D1892E}" srcOrd="1" destOrd="0" presId="urn:microsoft.com/office/officeart/2008/layout/HorizontalMultiLevelHierarchy"/>
    <dgm:cxn modelId="{2A5EB06A-4CEA-44F0-B8DA-8506652339A8}" type="presOf" srcId="{23EE7FEA-F1BD-400E-A165-CB493097D70D}" destId="{7C15FC70-C53F-40EB-8E47-B99D8DF14C05}" srcOrd="0" destOrd="0" presId="urn:microsoft.com/office/officeart/2008/layout/HorizontalMultiLevelHierarchy"/>
    <dgm:cxn modelId="{AC83EA40-F508-4868-A9AD-C450F228B3BE}" type="presOf" srcId="{82AAAB59-38A4-4011-BBFB-CD3D583C3B80}" destId="{0D12F8F0-ED45-4F0F-92F6-F93E8F507AB0}" srcOrd="1" destOrd="0" presId="urn:microsoft.com/office/officeart/2008/layout/HorizontalMultiLevelHierarchy"/>
    <dgm:cxn modelId="{AA203DB2-BCDE-4B2C-9884-67AD6B27421A}" type="presOf" srcId="{3FAC5295-4798-4FFC-8608-515AE6CC01C4}" destId="{A56AD53A-14D3-4738-83A6-B0882DEC9B5E}" srcOrd="0" destOrd="0" presId="urn:microsoft.com/office/officeart/2008/layout/HorizontalMultiLevelHierarchy"/>
    <dgm:cxn modelId="{61A21EB0-F342-4317-8798-A97389662C1E}" srcId="{F53A87CF-ABC1-4EC2-BEDC-DE4BF4AD4B58}" destId="{CA8AA54F-C79E-4430-BA73-0A797A3275EA}" srcOrd="0" destOrd="0" parTransId="{10CD7E6E-E760-479C-BA44-36A866CA71C7}" sibTransId="{D8B97BC2-8BDA-44B7-9449-150A11EAAEEC}"/>
    <dgm:cxn modelId="{4C93F975-5226-4C8A-89F4-BC1674E2E7A3}" type="presOf" srcId="{362BD2EB-65C2-4795-A290-BDC83058259C}" destId="{BF0C6318-B10E-4520-A451-ED11433C3769}" srcOrd="0" destOrd="0" presId="urn:microsoft.com/office/officeart/2008/layout/HorizontalMultiLevelHierarchy"/>
    <dgm:cxn modelId="{9B6D7F2E-1802-48E3-ABE7-DE838D9D9931}" type="presOf" srcId="{CA8AA54F-C79E-4430-BA73-0A797A3275EA}" destId="{F2BBC7AC-5604-4051-BCBC-C4A1AF2164E3}" srcOrd="0" destOrd="0" presId="urn:microsoft.com/office/officeart/2008/layout/HorizontalMultiLevelHierarchy"/>
    <dgm:cxn modelId="{FCFDA20B-BAD9-4A0B-9E7B-9F27D4D8CF9C}" srcId="{CA8AA54F-C79E-4430-BA73-0A797A3275EA}" destId="{4B5BF9FF-81D6-4EE0-9EB9-486DD476FFE0}" srcOrd="0" destOrd="0" parTransId="{C242B647-1A01-46A4-B913-F89179B9B6DA}" sibTransId="{C62FDD6F-580C-4158-B2FD-8C87122DF066}"/>
    <dgm:cxn modelId="{CFB7ADA0-F435-4393-8C6B-AB79FF2B12D6}" srcId="{CA8AA54F-C79E-4430-BA73-0A797A3275EA}" destId="{6AB57391-0CF4-4A15-8049-6673A481C20F}" srcOrd="1" destOrd="0" parTransId="{A0E1BF41-AFF8-478D-B3E0-117EE95D35E6}" sibTransId="{39DFB7F3-B7FF-4311-B888-73A99080BE93}"/>
    <dgm:cxn modelId="{50B9DBD9-8CF2-4095-A1B6-FD2EE19DFBBD}" type="presOf" srcId="{C242B647-1A01-46A4-B913-F89179B9B6DA}" destId="{C12EA5DF-BD08-4B32-BA98-D15F4739DA32}" srcOrd="0" destOrd="0" presId="urn:microsoft.com/office/officeart/2008/layout/HorizontalMultiLevelHierarchy"/>
    <dgm:cxn modelId="{E8398CE5-8935-47B7-ACD9-57947F51B607}" type="presOf" srcId="{6AB57391-0CF4-4A15-8049-6673A481C20F}" destId="{4FCB0286-AFF5-4A03-893C-6938B6A8C3FA}" srcOrd="0" destOrd="0" presId="urn:microsoft.com/office/officeart/2008/layout/HorizontalMultiLevelHierarchy"/>
    <dgm:cxn modelId="{368C36F5-03EF-4761-A2E6-AFE71FFC1DF8}" type="presParOf" srcId="{6339985D-939C-44BE-AC43-1F7FD0722A0E}" destId="{70B1BD51-4571-4713-9668-71538EB95F59}" srcOrd="0" destOrd="0" presId="urn:microsoft.com/office/officeart/2008/layout/HorizontalMultiLevelHierarchy"/>
    <dgm:cxn modelId="{6D46B064-0335-41C1-9709-671805582C08}" type="presParOf" srcId="{70B1BD51-4571-4713-9668-71538EB95F59}" destId="{F2BBC7AC-5604-4051-BCBC-C4A1AF2164E3}" srcOrd="0" destOrd="0" presId="urn:microsoft.com/office/officeart/2008/layout/HorizontalMultiLevelHierarchy"/>
    <dgm:cxn modelId="{359B0ADB-A089-49CE-A916-AD0DCFA37C3D}" type="presParOf" srcId="{70B1BD51-4571-4713-9668-71538EB95F59}" destId="{CB075ED7-6BB3-4B97-95E4-A0AD99BE7BBA}" srcOrd="1" destOrd="0" presId="urn:microsoft.com/office/officeart/2008/layout/HorizontalMultiLevelHierarchy"/>
    <dgm:cxn modelId="{69051BE8-CE11-4751-9D63-D9FE26FA5634}" type="presParOf" srcId="{CB075ED7-6BB3-4B97-95E4-A0AD99BE7BBA}" destId="{C12EA5DF-BD08-4B32-BA98-D15F4739DA32}" srcOrd="0" destOrd="0" presId="urn:microsoft.com/office/officeart/2008/layout/HorizontalMultiLevelHierarchy"/>
    <dgm:cxn modelId="{F0602564-5A15-4C8E-A088-B12D166418FF}" type="presParOf" srcId="{C12EA5DF-BD08-4B32-BA98-D15F4739DA32}" destId="{52FC87C1-3472-4D7E-A631-06D6A7D1892E}" srcOrd="0" destOrd="0" presId="urn:microsoft.com/office/officeart/2008/layout/HorizontalMultiLevelHierarchy"/>
    <dgm:cxn modelId="{FBFEFA2C-EEA8-4AB2-AE59-FEF140460571}" type="presParOf" srcId="{CB075ED7-6BB3-4B97-95E4-A0AD99BE7BBA}" destId="{E33EF13B-85F6-4BCA-BDFB-1C2F94450E1E}" srcOrd="1" destOrd="0" presId="urn:microsoft.com/office/officeart/2008/layout/HorizontalMultiLevelHierarchy"/>
    <dgm:cxn modelId="{14F27AF0-0088-4E63-AD9D-2C8846C57017}" type="presParOf" srcId="{E33EF13B-85F6-4BCA-BDFB-1C2F94450E1E}" destId="{DAF20E6C-0A2A-425B-B5A5-F304F69ACA5F}" srcOrd="0" destOrd="0" presId="urn:microsoft.com/office/officeart/2008/layout/HorizontalMultiLevelHierarchy"/>
    <dgm:cxn modelId="{A642092F-A26A-43BD-A45F-842751D6AB9F}" type="presParOf" srcId="{E33EF13B-85F6-4BCA-BDFB-1C2F94450E1E}" destId="{2917FAF4-E975-4983-8804-581F472CF42D}" srcOrd="1" destOrd="0" presId="urn:microsoft.com/office/officeart/2008/layout/HorizontalMultiLevelHierarchy"/>
    <dgm:cxn modelId="{9EDF1997-680F-4911-B560-69BFAF2575CB}" type="presParOf" srcId="{CB075ED7-6BB3-4B97-95E4-A0AD99BE7BBA}" destId="{EF1CF2EC-68B4-4FF0-AAE8-C7CDE7570A10}" srcOrd="2" destOrd="0" presId="urn:microsoft.com/office/officeart/2008/layout/HorizontalMultiLevelHierarchy"/>
    <dgm:cxn modelId="{CBC8EA24-2C9B-458B-8CED-ED250A9C7FF1}" type="presParOf" srcId="{EF1CF2EC-68B4-4FF0-AAE8-C7CDE7570A10}" destId="{BD85A4F8-EAE3-425A-853E-804DF648977E}" srcOrd="0" destOrd="0" presId="urn:microsoft.com/office/officeart/2008/layout/HorizontalMultiLevelHierarchy"/>
    <dgm:cxn modelId="{A01102DD-D34A-4E04-8F20-8FE3B82F07B2}" type="presParOf" srcId="{CB075ED7-6BB3-4B97-95E4-A0AD99BE7BBA}" destId="{6F514DFC-4142-4928-B253-91E0B4A0001F}" srcOrd="3" destOrd="0" presId="urn:microsoft.com/office/officeart/2008/layout/HorizontalMultiLevelHierarchy"/>
    <dgm:cxn modelId="{F7668E49-F303-46D8-BC16-85A8A0113FBF}" type="presParOf" srcId="{6F514DFC-4142-4928-B253-91E0B4A0001F}" destId="{4FCB0286-AFF5-4A03-893C-6938B6A8C3FA}" srcOrd="0" destOrd="0" presId="urn:microsoft.com/office/officeart/2008/layout/HorizontalMultiLevelHierarchy"/>
    <dgm:cxn modelId="{072E4FD2-679E-49BD-8977-D834D2423DB2}" type="presParOf" srcId="{6F514DFC-4142-4928-B253-91E0B4A0001F}" destId="{246B62C3-4AEB-4AB9-9236-AB7696712558}" srcOrd="1" destOrd="0" presId="urn:microsoft.com/office/officeart/2008/layout/HorizontalMultiLevelHierarchy"/>
    <dgm:cxn modelId="{C11F203D-D9C9-4344-8CD2-CBE0AF71751E}" type="presParOf" srcId="{CB075ED7-6BB3-4B97-95E4-A0AD99BE7BBA}" destId="{7C15FC70-C53F-40EB-8E47-B99D8DF14C05}" srcOrd="4" destOrd="0" presId="urn:microsoft.com/office/officeart/2008/layout/HorizontalMultiLevelHierarchy"/>
    <dgm:cxn modelId="{DE5DD1BF-BEA9-4996-8701-B11E461D0874}" type="presParOf" srcId="{7C15FC70-C53F-40EB-8E47-B99D8DF14C05}" destId="{7566EF7A-31E5-4E47-88FD-E13E4FE34316}" srcOrd="0" destOrd="0" presId="urn:microsoft.com/office/officeart/2008/layout/HorizontalMultiLevelHierarchy"/>
    <dgm:cxn modelId="{7372EC9D-F756-4CD1-B2D3-4DA7C6CC0D38}" type="presParOf" srcId="{CB075ED7-6BB3-4B97-95E4-A0AD99BE7BBA}" destId="{94FEE1DB-E21A-4F1D-A8A2-4431FA4016CE}" srcOrd="5" destOrd="0" presId="urn:microsoft.com/office/officeart/2008/layout/HorizontalMultiLevelHierarchy"/>
    <dgm:cxn modelId="{219FF0C6-408C-47CC-BA04-8F921F62EEBB}" type="presParOf" srcId="{94FEE1DB-E21A-4F1D-A8A2-4431FA4016CE}" destId="{BF0C6318-B10E-4520-A451-ED11433C3769}" srcOrd="0" destOrd="0" presId="urn:microsoft.com/office/officeart/2008/layout/HorizontalMultiLevelHierarchy"/>
    <dgm:cxn modelId="{46527CBA-2552-4E4F-8845-D01BB5D492DB}" type="presParOf" srcId="{94FEE1DB-E21A-4F1D-A8A2-4431FA4016CE}" destId="{2818C318-50D1-40F2-92EA-7400B8218AB0}" srcOrd="1" destOrd="0" presId="urn:microsoft.com/office/officeart/2008/layout/HorizontalMultiLevelHierarchy"/>
    <dgm:cxn modelId="{DE9C1D0B-198F-42E7-9B0C-8A152B01CE1C}" type="presParOf" srcId="{CB075ED7-6BB3-4B97-95E4-A0AD99BE7BBA}" destId="{FFDE4083-96B6-464F-936D-E701E22BAA47}" srcOrd="6" destOrd="0" presId="urn:microsoft.com/office/officeart/2008/layout/HorizontalMultiLevelHierarchy"/>
    <dgm:cxn modelId="{34ABA124-1A72-43C5-B5F5-46AB1B5DF1FF}" type="presParOf" srcId="{FFDE4083-96B6-464F-936D-E701E22BAA47}" destId="{0D12F8F0-ED45-4F0F-92F6-F93E8F507AB0}" srcOrd="0" destOrd="0" presId="urn:microsoft.com/office/officeart/2008/layout/HorizontalMultiLevelHierarchy"/>
    <dgm:cxn modelId="{F414D8D7-016B-4C42-976C-5DA0B8148E87}" type="presParOf" srcId="{CB075ED7-6BB3-4B97-95E4-A0AD99BE7BBA}" destId="{C5C83C23-CFA0-465C-80C5-7DBC49CA35DC}" srcOrd="7" destOrd="0" presId="urn:microsoft.com/office/officeart/2008/layout/HorizontalMultiLevelHierarchy"/>
    <dgm:cxn modelId="{F422769E-C8E1-4636-BDFF-8EE0CF53B862}" type="presParOf" srcId="{C5C83C23-CFA0-465C-80C5-7DBC49CA35DC}" destId="{A56AD53A-14D3-4738-83A6-B0882DEC9B5E}" srcOrd="0" destOrd="0" presId="urn:microsoft.com/office/officeart/2008/layout/HorizontalMultiLevelHierarchy"/>
    <dgm:cxn modelId="{C2BFE733-EAF5-4DFA-A699-DB4A62AC539A}" type="presParOf" srcId="{C5C83C23-CFA0-465C-80C5-7DBC49CA35DC}" destId="{73BD757E-368E-40C0-851F-AD9EBEEDF3B9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5B69F-71F9-4DC0-9E53-7FEB4CAFDB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D798A-62F5-4E3A-BF57-DD9F2E1645AA}">
      <dgm:prSet phldrT="[Текст]"/>
      <dgm:spPr/>
      <dgm:t>
        <a:bodyPr/>
        <a:lstStyle/>
        <a:p>
          <a:r>
            <a:rPr lang="ru-RU" dirty="0" smtClean="0"/>
            <a:t>ХОЛЕРИК</a:t>
          </a:r>
          <a:endParaRPr lang="ru-RU" dirty="0"/>
        </a:p>
      </dgm:t>
    </dgm:pt>
    <dgm:pt modelId="{38E7524C-EA26-46CB-B2E1-D09FA1027E75}" type="parTrans" cxnId="{D363D314-E880-4059-B657-C051F1B57C00}">
      <dgm:prSet/>
      <dgm:spPr/>
      <dgm:t>
        <a:bodyPr/>
        <a:lstStyle/>
        <a:p>
          <a:endParaRPr lang="ru-RU"/>
        </a:p>
      </dgm:t>
    </dgm:pt>
    <dgm:pt modelId="{E0822943-3311-448E-9623-A71394CF4A35}" type="sibTrans" cxnId="{D363D314-E880-4059-B657-C051F1B57C00}">
      <dgm:prSet/>
      <dgm:spPr/>
      <dgm:t>
        <a:bodyPr/>
        <a:lstStyle/>
        <a:p>
          <a:endParaRPr lang="ru-RU"/>
        </a:p>
      </dgm:t>
    </dgm:pt>
    <dgm:pt modelId="{C9E09EF4-D3FF-4288-9F15-495662BCC117}">
      <dgm:prSet phldrT="[Текст]"/>
      <dgm:spPr/>
      <dgm:t>
        <a:bodyPr/>
        <a:lstStyle/>
        <a:p>
          <a:r>
            <a:rPr lang="ru-RU" dirty="0" smtClean="0"/>
            <a:t>ФЛЕГМАТИК</a:t>
          </a:r>
          <a:endParaRPr lang="ru-RU" dirty="0"/>
        </a:p>
      </dgm:t>
    </dgm:pt>
    <dgm:pt modelId="{28E39223-E68D-4B20-AD5F-EC7810636515}" type="parTrans" cxnId="{0BD3AF13-68C6-4B28-B80E-2D92CC0451F6}">
      <dgm:prSet/>
      <dgm:spPr/>
      <dgm:t>
        <a:bodyPr/>
        <a:lstStyle/>
        <a:p>
          <a:endParaRPr lang="ru-RU"/>
        </a:p>
      </dgm:t>
    </dgm:pt>
    <dgm:pt modelId="{D31CD61F-AF25-4953-8610-D9298C861232}" type="sibTrans" cxnId="{0BD3AF13-68C6-4B28-B80E-2D92CC0451F6}">
      <dgm:prSet/>
      <dgm:spPr/>
      <dgm:t>
        <a:bodyPr/>
        <a:lstStyle/>
        <a:p>
          <a:endParaRPr lang="ru-RU"/>
        </a:p>
      </dgm:t>
    </dgm:pt>
    <dgm:pt modelId="{EC8E1D10-5866-440F-B69E-55051A73279F}">
      <dgm:prSet phldrT="[Текст]"/>
      <dgm:spPr/>
      <dgm:t>
        <a:bodyPr/>
        <a:lstStyle/>
        <a:p>
          <a:r>
            <a:rPr lang="ru-RU" dirty="0" smtClean="0"/>
            <a:t>МЕЛАНХОЛИК</a:t>
          </a:r>
          <a:endParaRPr lang="ru-RU" dirty="0"/>
        </a:p>
      </dgm:t>
    </dgm:pt>
    <dgm:pt modelId="{1EB3186C-0F4C-4FD6-839A-0306245D9F64}" type="parTrans" cxnId="{720C70CC-9FD5-4C05-A3C8-674A3584CB3A}">
      <dgm:prSet/>
      <dgm:spPr/>
      <dgm:t>
        <a:bodyPr/>
        <a:lstStyle/>
        <a:p>
          <a:endParaRPr lang="ru-RU"/>
        </a:p>
      </dgm:t>
    </dgm:pt>
    <dgm:pt modelId="{66B686FE-1D0B-40BE-9DF0-E5E01542E450}" type="sibTrans" cxnId="{720C70CC-9FD5-4C05-A3C8-674A3584CB3A}">
      <dgm:prSet/>
      <dgm:spPr/>
      <dgm:t>
        <a:bodyPr/>
        <a:lstStyle/>
        <a:p>
          <a:endParaRPr lang="ru-RU"/>
        </a:p>
      </dgm:t>
    </dgm:pt>
    <dgm:pt modelId="{485001C7-281C-4555-85F1-DC97C0AB6FCE}">
      <dgm:prSet/>
      <dgm:spPr/>
      <dgm:t>
        <a:bodyPr/>
        <a:lstStyle/>
        <a:p>
          <a:r>
            <a:rPr lang="ru-RU" dirty="0" smtClean="0"/>
            <a:t>САНГВИНИК</a:t>
          </a:r>
          <a:endParaRPr lang="ru-RU" dirty="0"/>
        </a:p>
      </dgm:t>
    </dgm:pt>
    <dgm:pt modelId="{FA212167-ECA1-4915-9A1C-3ADD2F9C3EE3}" type="parTrans" cxnId="{D7C52F7D-F3A9-4A85-A954-84309BB14B90}">
      <dgm:prSet/>
      <dgm:spPr/>
      <dgm:t>
        <a:bodyPr/>
        <a:lstStyle/>
        <a:p>
          <a:endParaRPr lang="ru-RU"/>
        </a:p>
      </dgm:t>
    </dgm:pt>
    <dgm:pt modelId="{5A732AD6-E094-44B5-9A88-03F613F14FD6}" type="sibTrans" cxnId="{D7C52F7D-F3A9-4A85-A954-84309BB14B90}">
      <dgm:prSet/>
      <dgm:spPr/>
      <dgm:t>
        <a:bodyPr/>
        <a:lstStyle/>
        <a:p>
          <a:endParaRPr lang="ru-RU"/>
        </a:p>
      </dgm:t>
    </dgm:pt>
    <dgm:pt modelId="{32E4E8A5-F643-4C60-9E26-4B0F12AFA16B}" type="pres">
      <dgm:prSet presAssocID="{7705B69F-71F9-4DC0-9E53-7FEB4CAFDB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08D33-7972-4A80-91B9-663EF999EEAC}" type="pres">
      <dgm:prSet presAssocID="{757D798A-62F5-4E3A-BF57-DD9F2E1645AA}" presName="composite" presStyleCnt="0"/>
      <dgm:spPr/>
    </dgm:pt>
    <dgm:pt modelId="{E91B86D0-5D19-4C6A-851A-C2854A111C1C}" type="pres">
      <dgm:prSet presAssocID="{757D798A-62F5-4E3A-BF57-DD9F2E1645AA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EB710DA-F738-4712-BA41-635ABD3AF424}" type="pres">
      <dgm:prSet presAssocID="{757D798A-62F5-4E3A-BF57-DD9F2E1645A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DD497-7803-4CE0-B58E-340BA454A49A}" type="pres">
      <dgm:prSet presAssocID="{E0822943-3311-448E-9623-A71394CF4A35}" presName="spacing" presStyleCnt="0"/>
      <dgm:spPr/>
    </dgm:pt>
    <dgm:pt modelId="{AFA713C8-3034-419C-B906-C7F18318F4D4}" type="pres">
      <dgm:prSet presAssocID="{C9E09EF4-D3FF-4288-9F15-495662BCC117}" presName="composite" presStyleCnt="0"/>
      <dgm:spPr/>
    </dgm:pt>
    <dgm:pt modelId="{7F4BBD24-826B-4A83-BEF1-CFF177DEAE21}" type="pres">
      <dgm:prSet presAssocID="{C9E09EF4-D3FF-4288-9F15-495662BCC117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0EB85D7-8E42-4919-A1B8-5CDB136E978F}" type="pres">
      <dgm:prSet presAssocID="{C9E09EF4-D3FF-4288-9F15-495662BCC11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EF5B-53C6-4904-8F57-765C05A32AAC}" type="pres">
      <dgm:prSet presAssocID="{D31CD61F-AF25-4953-8610-D9298C861232}" presName="spacing" presStyleCnt="0"/>
      <dgm:spPr/>
    </dgm:pt>
    <dgm:pt modelId="{A17E7255-B355-4C02-91F3-3D3B61F45449}" type="pres">
      <dgm:prSet presAssocID="{EC8E1D10-5866-440F-B69E-55051A73279F}" presName="composite" presStyleCnt="0"/>
      <dgm:spPr/>
    </dgm:pt>
    <dgm:pt modelId="{AAC1F4D7-55E6-49B2-A6D2-6BE6F76BE9B0}" type="pres">
      <dgm:prSet presAssocID="{EC8E1D10-5866-440F-B69E-55051A73279F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79848AF-7424-432B-A9E1-89871AF664D1}" type="pres">
      <dgm:prSet presAssocID="{EC8E1D10-5866-440F-B69E-55051A73279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E6324-8FC5-4CE5-B73C-D01193AEE338}" type="pres">
      <dgm:prSet presAssocID="{66B686FE-1D0B-40BE-9DF0-E5E01542E450}" presName="spacing" presStyleCnt="0"/>
      <dgm:spPr/>
    </dgm:pt>
    <dgm:pt modelId="{DA2524D0-3597-454E-94D1-51FEA6F539D3}" type="pres">
      <dgm:prSet presAssocID="{485001C7-281C-4555-85F1-DC97C0AB6FCE}" presName="composite" presStyleCnt="0"/>
      <dgm:spPr/>
    </dgm:pt>
    <dgm:pt modelId="{AD3CA1E6-E022-4692-806F-05227E60C2C7}" type="pres">
      <dgm:prSet presAssocID="{485001C7-281C-4555-85F1-DC97C0AB6FCE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EFDA34C-2F67-48E3-A4D4-134BC5D8A3DC}" type="pres">
      <dgm:prSet presAssocID="{485001C7-281C-4555-85F1-DC97C0AB6FC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B98408-596B-4D51-8326-805DE3863F51}" type="presOf" srcId="{7705B69F-71F9-4DC0-9E53-7FEB4CAFDB12}" destId="{32E4E8A5-F643-4C60-9E26-4B0F12AFA16B}" srcOrd="0" destOrd="0" presId="urn:microsoft.com/office/officeart/2005/8/layout/vList3"/>
    <dgm:cxn modelId="{D7C52F7D-F3A9-4A85-A954-84309BB14B90}" srcId="{7705B69F-71F9-4DC0-9E53-7FEB4CAFDB12}" destId="{485001C7-281C-4555-85F1-DC97C0AB6FCE}" srcOrd="3" destOrd="0" parTransId="{FA212167-ECA1-4915-9A1C-3ADD2F9C3EE3}" sibTransId="{5A732AD6-E094-44B5-9A88-03F613F14FD6}"/>
    <dgm:cxn modelId="{127B4738-90DE-4361-AAE7-9110107F5DB6}" type="presOf" srcId="{757D798A-62F5-4E3A-BF57-DD9F2E1645AA}" destId="{FEB710DA-F738-4712-BA41-635ABD3AF424}" srcOrd="0" destOrd="0" presId="urn:microsoft.com/office/officeart/2005/8/layout/vList3"/>
    <dgm:cxn modelId="{C853D89C-D73B-4645-8677-DCC802A8627C}" type="presOf" srcId="{C9E09EF4-D3FF-4288-9F15-495662BCC117}" destId="{10EB85D7-8E42-4919-A1B8-5CDB136E978F}" srcOrd="0" destOrd="0" presId="urn:microsoft.com/office/officeart/2005/8/layout/vList3"/>
    <dgm:cxn modelId="{720C70CC-9FD5-4C05-A3C8-674A3584CB3A}" srcId="{7705B69F-71F9-4DC0-9E53-7FEB4CAFDB12}" destId="{EC8E1D10-5866-440F-B69E-55051A73279F}" srcOrd="2" destOrd="0" parTransId="{1EB3186C-0F4C-4FD6-839A-0306245D9F64}" sibTransId="{66B686FE-1D0B-40BE-9DF0-E5E01542E450}"/>
    <dgm:cxn modelId="{D363D314-E880-4059-B657-C051F1B57C00}" srcId="{7705B69F-71F9-4DC0-9E53-7FEB4CAFDB12}" destId="{757D798A-62F5-4E3A-BF57-DD9F2E1645AA}" srcOrd="0" destOrd="0" parTransId="{38E7524C-EA26-46CB-B2E1-D09FA1027E75}" sibTransId="{E0822943-3311-448E-9623-A71394CF4A35}"/>
    <dgm:cxn modelId="{F8C5CDAA-CC5C-4403-803F-FD01468891DE}" type="presOf" srcId="{EC8E1D10-5866-440F-B69E-55051A73279F}" destId="{779848AF-7424-432B-A9E1-89871AF664D1}" srcOrd="0" destOrd="0" presId="urn:microsoft.com/office/officeart/2005/8/layout/vList3"/>
    <dgm:cxn modelId="{295C0222-EECB-439E-AC18-9D1F2C21756F}" type="presOf" srcId="{485001C7-281C-4555-85F1-DC97C0AB6FCE}" destId="{0EFDA34C-2F67-48E3-A4D4-134BC5D8A3DC}" srcOrd="0" destOrd="0" presId="urn:microsoft.com/office/officeart/2005/8/layout/vList3"/>
    <dgm:cxn modelId="{0BD3AF13-68C6-4B28-B80E-2D92CC0451F6}" srcId="{7705B69F-71F9-4DC0-9E53-7FEB4CAFDB12}" destId="{C9E09EF4-D3FF-4288-9F15-495662BCC117}" srcOrd="1" destOrd="0" parTransId="{28E39223-E68D-4B20-AD5F-EC7810636515}" sibTransId="{D31CD61F-AF25-4953-8610-D9298C861232}"/>
    <dgm:cxn modelId="{C728312C-50B7-4E4E-8D31-39B700426EAF}" type="presParOf" srcId="{32E4E8A5-F643-4C60-9E26-4B0F12AFA16B}" destId="{CF808D33-7972-4A80-91B9-663EF999EEAC}" srcOrd="0" destOrd="0" presId="urn:microsoft.com/office/officeart/2005/8/layout/vList3"/>
    <dgm:cxn modelId="{C7F4BDA3-6DC2-48FC-B771-F3FE1F32272E}" type="presParOf" srcId="{CF808D33-7972-4A80-91B9-663EF999EEAC}" destId="{E91B86D0-5D19-4C6A-851A-C2854A111C1C}" srcOrd="0" destOrd="0" presId="urn:microsoft.com/office/officeart/2005/8/layout/vList3"/>
    <dgm:cxn modelId="{B0FB1CDF-1395-4F88-8FF3-FC1F4D713C65}" type="presParOf" srcId="{CF808D33-7972-4A80-91B9-663EF999EEAC}" destId="{FEB710DA-F738-4712-BA41-635ABD3AF424}" srcOrd="1" destOrd="0" presId="urn:microsoft.com/office/officeart/2005/8/layout/vList3"/>
    <dgm:cxn modelId="{19C03A5E-41B6-4216-85D5-7DA8B0F4F4E5}" type="presParOf" srcId="{32E4E8A5-F643-4C60-9E26-4B0F12AFA16B}" destId="{920DD497-7803-4CE0-B58E-340BA454A49A}" srcOrd="1" destOrd="0" presId="urn:microsoft.com/office/officeart/2005/8/layout/vList3"/>
    <dgm:cxn modelId="{7F89B816-4547-4C1A-BF3E-7B609E4976BD}" type="presParOf" srcId="{32E4E8A5-F643-4C60-9E26-4B0F12AFA16B}" destId="{AFA713C8-3034-419C-B906-C7F18318F4D4}" srcOrd="2" destOrd="0" presId="urn:microsoft.com/office/officeart/2005/8/layout/vList3"/>
    <dgm:cxn modelId="{EBD7DABD-C052-4766-A4EB-EDACC236A19F}" type="presParOf" srcId="{AFA713C8-3034-419C-B906-C7F18318F4D4}" destId="{7F4BBD24-826B-4A83-BEF1-CFF177DEAE21}" srcOrd="0" destOrd="0" presId="urn:microsoft.com/office/officeart/2005/8/layout/vList3"/>
    <dgm:cxn modelId="{BD3D1CB4-5E4E-4F9A-9166-16CE9D29370F}" type="presParOf" srcId="{AFA713C8-3034-419C-B906-C7F18318F4D4}" destId="{10EB85D7-8E42-4919-A1B8-5CDB136E978F}" srcOrd="1" destOrd="0" presId="urn:microsoft.com/office/officeart/2005/8/layout/vList3"/>
    <dgm:cxn modelId="{6B057884-F48F-4248-A163-108909703794}" type="presParOf" srcId="{32E4E8A5-F643-4C60-9E26-4B0F12AFA16B}" destId="{6510EF5B-53C6-4904-8F57-765C05A32AAC}" srcOrd="3" destOrd="0" presId="urn:microsoft.com/office/officeart/2005/8/layout/vList3"/>
    <dgm:cxn modelId="{C1435FB7-1210-463D-9C5E-B9A753C3DD74}" type="presParOf" srcId="{32E4E8A5-F643-4C60-9E26-4B0F12AFA16B}" destId="{A17E7255-B355-4C02-91F3-3D3B61F45449}" srcOrd="4" destOrd="0" presId="urn:microsoft.com/office/officeart/2005/8/layout/vList3"/>
    <dgm:cxn modelId="{DBDFAB72-EFA4-48A5-92AB-B40040F7792F}" type="presParOf" srcId="{A17E7255-B355-4C02-91F3-3D3B61F45449}" destId="{AAC1F4D7-55E6-49B2-A6D2-6BE6F76BE9B0}" srcOrd="0" destOrd="0" presId="urn:microsoft.com/office/officeart/2005/8/layout/vList3"/>
    <dgm:cxn modelId="{BC39CF0F-DF87-4AEF-BDE1-25020DC14E61}" type="presParOf" srcId="{A17E7255-B355-4C02-91F3-3D3B61F45449}" destId="{779848AF-7424-432B-A9E1-89871AF664D1}" srcOrd="1" destOrd="0" presId="urn:microsoft.com/office/officeart/2005/8/layout/vList3"/>
    <dgm:cxn modelId="{F62B2117-8753-4C73-81F2-8AF1EC7EEC5F}" type="presParOf" srcId="{32E4E8A5-F643-4C60-9E26-4B0F12AFA16B}" destId="{1D2E6324-8FC5-4CE5-B73C-D01193AEE338}" srcOrd="5" destOrd="0" presId="urn:microsoft.com/office/officeart/2005/8/layout/vList3"/>
    <dgm:cxn modelId="{32B44ED3-FE68-452D-A5D8-68937AAEF1F4}" type="presParOf" srcId="{32E4E8A5-F643-4C60-9E26-4B0F12AFA16B}" destId="{DA2524D0-3597-454E-94D1-51FEA6F539D3}" srcOrd="6" destOrd="0" presId="urn:microsoft.com/office/officeart/2005/8/layout/vList3"/>
    <dgm:cxn modelId="{F1F09931-E1FF-4C6D-86B9-FD684E5647EC}" type="presParOf" srcId="{DA2524D0-3597-454E-94D1-51FEA6F539D3}" destId="{AD3CA1E6-E022-4692-806F-05227E60C2C7}" srcOrd="0" destOrd="0" presId="urn:microsoft.com/office/officeart/2005/8/layout/vList3"/>
    <dgm:cxn modelId="{5803D1DD-D5A4-471C-A8FC-19391A433137}" type="presParOf" srcId="{DA2524D0-3597-454E-94D1-51FEA6F539D3}" destId="{0EFDA34C-2F67-48E3-A4D4-134BC5D8A3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6712D-16BF-451E-8F25-706E276C35C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A0BF7-7AFC-4828-83D0-B9BA60DFD651}">
      <dgm:prSet phldrT="[Текст]" phldr="1"/>
      <dgm:spPr/>
      <dgm:t>
        <a:bodyPr/>
        <a:lstStyle/>
        <a:p>
          <a:endParaRPr lang="ru-RU" dirty="0"/>
        </a:p>
      </dgm:t>
    </dgm:pt>
    <dgm:pt modelId="{56EA7BFC-C012-4C4C-90DD-D3A208237FCA}" type="parTrans" cxnId="{C350474F-90AF-48F2-8773-7CD4C35A3595}">
      <dgm:prSet/>
      <dgm:spPr/>
      <dgm:t>
        <a:bodyPr/>
        <a:lstStyle/>
        <a:p>
          <a:endParaRPr lang="ru-RU"/>
        </a:p>
      </dgm:t>
    </dgm:pt>
    <dgm:pt modelId="{FB347FD6-8E76-4257-B25E-08593E02DEA5}" type="sibTrans" cxnId="{C350474F-90AF-48F2-8773-7CD4C35A3595}">
      <dgm:prSet/>
      <dgm:spPr/>
      <dgm:t>
        <a:bodyPr/>
        <a:lstStyle/>
        <a:p>
          <a:endParaRPr lang="ru-RU"/>
        </a:p>
      </dgm:t>
    </dgm:pt>
    <dgm:pt modelId="{49E8A514-5A8C-48D6-8473-E6B771AB2B7A}">
      <dgm:prSet phldrT="[Текст]"/>
      <dgm:spPr/>
      <dgm:t>
        <a:bodyPr/>
        <a:lstStyle/>
        <a:p>
          <a:pPr marL="179388" indent="0" algn="l"/>
          <a:r>
            <a:rPr lang="ru-RU" dirty="0" smtClean="0"/>
            <a:t>«Греческий гений Гиппократ уловил в массе бесчисленных вариантов человеческого поведения капитальные черты»</a:t>
          </a:r>
          <a:endParaRPr lang="ru-RU" dirty="0"/>
        </a:p>
      </dgm:t>
    </dgm:pt>
    <dgm:pt modelId="{1A78F286-EC0A-4A5B-B30F-C589C7E3938C}" type="parTrans" cxnId="{D8748346-C0BD-48F3-AB67-55FAC70D2BD6}">
      <dgm:prSet/>
      <dgm:spPr/>
      <dgm:t>
        <a:bodyPr/>
        <a:lstStyle/>
        <a:p>
          <a:endParaRPr lang="ru-RU"/>
        </a:p>
      </dgm:t>
    </dgm:pt>
    <dgm:pt modelId="{F35E1CF3-CAE9-446F-A4FB-29E99E054532}" type="sibTrans" cxnId="{D8748346-C0BD-48F3-AB67-55FAC70D2BD6}">
      <dgm:prSet/>
      <dgm:spPr/>
      <dgm:t>
        <a:bodyPr/>
        <a:lstStyle/>
        <a:p>
          <a:endParaRPr lang="ru-RU"/>
        </a:p>
      </dgm:t>
    </dgm:pt>
    <dgm:pt modelId="{E233C6CE-6120-4BC9-B654-4074AF570BEC}" type="pres">
      <dgm:prSet presAssocID="{6F96712D-16BF-451E-8F25-706E276C35C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D40F0-502E-41A1-BC29-DD82087048E7}" type="pres">
      <dgm:prSet presAssocID="{2BEA0BF7-7AFC-4828-83D0-B9BA60DFD651}" presName="root1" presStyleCnt="0"/>
      <dgm:spPr/>
    </dgm:pt>
    <dgm:pt modelId="{D9BCF9DF-A426-4B6A-A757-B75EE2BF5297}" type="pres">
      <dgm:prSet presAssocID="{2BEA0BF7-7AFC-4828-83D0-B9BA60DFD651}" presName="LevelOneTextNode" presStyleLbl="node0" presStyleIdx="0" presStyleCnt="1" custScaleX="189277" custScaleY="28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7719E-4F42-42FD-B4EF-23B078964BA7}" type="pres">
      <dgm:prSet presAssocID="{2BEA0BF7-7AFC-4828-83D0-B9BA60DFD651}" presName="level2hierChild" presStyleCnt="0"/>
      <dgm:spPr/>
    </dgm:pt>
    <dgm:pt modelId="{41B14A68-B81C-412E-B6CD-95D0A10CDF49}" type="pres">
      <dgm:prSet presAssocID="{1A78F286-EC0A-4A5B-B30F-C589C7E3938C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2C1EC87-F71E-4165-821E-924D0627814F}" type="pres">
      <dgm:prSet presAssocID="{1A78F286-EC0A-4A5B-B30F-C589C7E3938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DDA69D05-0682-4E4C-B53C-197764BA866C}" type="pres">
      <dgm:prSet presAssocID="{49E8A514-5A8C-48D6-8473-E6B771AB2B7A}" presName="root2" presStyleCnt="0"/>
      <dgm:spPr/>
    </dgm:pt>
    <dgm:pt modelId="{7DA6ADB9-6CAF-4AF8-A4D0-91C5C379D3FA}" type="pres">
      <dgm:prSet presAssocID="{49E8A514-5A8C-48D6-8473-E6B771AB2B7A}" presName="LevelTwoTextNode" presStyleLbl="node2" presStyleIdx="0" presStyleCnt="1" custScaleY="499275" custLinFactNeighborX="19398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9D7D1-23E1-4259-983B-473A93E3B16B}" type="pres">
      <dgm:prSet presAssocID="{49E8A514-5A8C-48D6-8473-E6B771AB2B7A}" presName="level3hierChild" presStyleCnt="0"/>
      <dgm:spPr/>
    </dgm:pt>
  </dgm:ptLst>
  <dgm:cxnLst>
    <dgm:cxn modelId="{0CED5099-7152-4078-8AF0-E82D26EC829B}" type="presOf" srcId="{1A78F286-EC0A-4A5B-B30F-C589C7E3938C}" destId="{41B14A68-B81C-412E-B6CD-95D0A10CDF49}" srcOrd="0" destOrd="0" presId="urn:microsoft.com/office/officeart/2008/layout/HorizontalMultiLevelHierarchy"/>
    <dgm:cxn modelId="{C92F185A-5A30-4112-A7A2-A6741362888E}" type="presOf" srcId="{1A78F286-EC0A-4A5B-B30F-C589C7E3938C}" destId="{62C1EC87-F71E-4165-821E-924D0627814F}" srcOrd="1" destOrd="0" presId="urn:microsoft.com/office/officeart/2008/layout/HorizontalMultiLevelHierarchy"/>
    <dgm:cxn modelId="{BD843924-9EF5-426A-8056-A3C603832CD1}" type="presOf" srcId="{49E8A514-5A8C-48D6-8473-E6B771AB2B7A}" destId="{7DA6ADB9-6CAF-4AF8-A4D0-91C5C379D3FA}" srcOrd="0" destOrd="0" presId="urn:microsoft.com/office/officeart/2008/layout/HorizontalMultiLevelHierarchy"/>
    <dgm:cxn modelId="{D8748346-C0BD-48F3-AB67-55FAC70D2BD6}" srcId="{2BEA0BF7-7AFC-4828-83D0-B9BA60DFD651}" destId="{49E8A514-5A8C-48D6-8473-E6B771AB2B7A}" srcOrd="0" destOrd="0" parTransId="{1A78F286-EC0A-4A5B-B30F-C589C7E3938C}" sibTransId="{F35E1CF3-CAE9-446F-A4FB-29E99E054532}"/>
    <dgm:cxn modelId="{6953734E-2E95-4181-939A-54AC62E2E111}" type="presOf" srcId="{6F96712D-16BF-451E-8F25-706E276C35CC}" destId="{E233C6CE-6120-4BC9-B654-4074AF570BEC}" srcOrd="0" destOrd="0" presId="urn:microsoft.com/office/officeart/2008/layout/HorizontalMultiLevelHierarchy"/>
    <dgm:cxn modelId="{44F8333A-B3C3-4F64-B565-920E296FB139}" type="presOf" srcId="{2BEA0BF7-7AFC-4828-83D0-B9BA60DFD651}" destId="{D9BCF9DF-A426-4B6A-A757-B75EE2BF5297}" srcOrd="0" destOrd="0" presId="urn:microsoft.com/office/officeart/2008/layout/HorizontalMultiLevelHierarchy"/>
    <dgm:cxn modelId="{C350474F-90AF-48F2-8773-7CD4C35A3595}" srcId="{6F96712D-16BF-451E-8F25-706E276C35CC}" destId="{2BEA0BF7-7AFC-4828-83D0-B9BA60DFD651}" srcOrd="0" destOrd="0" parTransId="{56EA7BFC-C012-4C4C-90DD-D3A208237FCA}" sibTransId="{FB347FD6-8E76-4257-B25E-08593E02DEA5}"/>
    <dgm:cxn modelId="{7714A6B9-7110-487B-9E37-BA5890CEA51D}" type="presParOf" srcId="{E233C6CE-6120-4BC9-B654-4074AF570BEC}" destId="{927D40F0-502E-41A1-BC29-DD82087048E7}" srcOrd="0" destOrd="0" presId="urn:microsoft.com/office/officeart/2008/layout/HorizontalMultiLevelHierarchy"/>
    <dgm:cxn modelId="{41FB2661-131C-4F01-A05C-A5AB5DBC256B}" type="presParOf" srcId="{927D40F0-502E-41A1-BC29-DD82087048E7}" destId="{D9BCF9DF-A426-4B6A-A757-B75EE2BF5297}" srcOrd="0" destOrd="0" presId="urn:microsoft.com/office/officeart/2008/layout/HorizontalMultiLevelHierarchy"/>
    <dgm:cxn modelId="{ADA598B9-07D2-42C6-BFB8-7D415EAD1AF3}" type="presParOf" srcId="{927D40F0-502E-41A1-BC29-DD82087048E7}" destId="{FEA7719E-4F42-42FD-B4EF-23B078964BA7}" srcOrd="1" destOrd="0" presId="urn:microsoft.com/office/officeart/2008/layout/HorizontalMultiLevelHierarchy"/>
    <dgm:cxn modelId="{5942206B-0037-4152-8AA1-A33C08DE5900}" type="presParOf" srcId="{FEA7719E-4F42-42FD-B4EF-23B078964BA7}" destId="{41B14A68-B81C-412E-B6CD-95D0A10CDF49}" srcOrd="0" destOrd="0" presId="urn:microsoft.com/office/officeart/2008/layout/HorizontalMultiLevelHierarchy"/>
    <dgm:cxn modelId="{F2134875-BCE9-4D5F-87DB-F34FE5B5C0A9}" type="presParOf" srcId="{41B14A68-B81C-412E-B6CD-95D0A10CDF49}" destId="{62C1EC87-F71E-4165-821E-924D0627814F}" srcOrd="0" destOrd="0" presId="urn:microsoft.com/office/officeart/2008/layout/HorizontalMultiLevelHierarchy"/>
    <dgm:cxn modelId="{6E1558E7-447D-4614-B643-1F23483B9075}" type="presParOf" srcId="{FEA7719E-4F42-42FD-B4EF-23B078964BA7}" destId="{DDA69D05-0682-4E4C-B53C-197764BA866C}" srcOrd="1" destOrd="0" presId="urn:microsoft.com/office/officeart/2008/layout/HorizontalMultiLevelHierarchy"/>
    <dgm:cxn modelId="{35A69399-9B40-4B49-96A1-0BF8D5E120E6}" type="presParOf" srcId="{DDA69D05-0682-4E4C-B53C-197764BA866C}" destId="{7DA6ADB9-6CAF-4AF8-A4D0-91C5C379D3FA}" srcOrd="0" destOrd="0" presId="urn:microsoft.com/office/officeart/2008/layout/HorizontalMultiLevelHierarchy"/>
    <dgm:cxn modelId="{B8EECC51-57B3-4760-8CD2-BA5D1086424D}" type="presParOf" srcId="{DDA69D05-0682-4E4C-B53C-197764BA866C}" destId="{46E9D7D1-23E1-4259-983B-473A93E3B16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E4083-96B6-464F-936D-E701E22BAA47}">
      <dsp:nvSpPr>
        <dsp:cNvPr id="0" name=""/>
        <dsp:cNvSpPr/>
      </dsp:nvSpPr>
      <dsp:spPr>
        <a:xfrm>
          <a:off x="2490671" y="2937753"/>
          <a:ext cx="1102358" cy="2022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179" y="0"/>
              </a:lnTo>
              <a:lnTo>
                <a:pt x="551179" y="2022573"/>
              </a:lnTo>
              <a:lnTo>
                <a:pt x="1102358" y="2022573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84263" y="3891453"/>
        <a:ext cx="115173" cy="115173"/>
      </dsp:txXfrm>
    </dsp:sp>
    <dsp:sp modelId="{7C15FC70-C53F-40EB-8E47-B99D8DF14C05}">
      <dsp:nvSpPr>
        <dsp:cNvPr id="0" name=""/>
        <dsp:cNvSpPr/>
      </dsp:nvSpPr>
      <dsp:spPr>
        <a:xfrm>
          <a:off x="2490671" y="2937753"/>
          <a:ext cx="1092162" cy="62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081" y="0"/>
              </a:lnTo>
              <a:lnTo>
                <a:pt x="546081" y="626642"/>
              </a:lnTo>
              <a:lnTo>
                <a:pt x="1092162" y="626642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5273" y="3219595"/>
        <a:ext cx="62958" cy="62958"/>
      </dsp:txXfrm>
    </dsp:sp>
    <dsp:sp modelId="{EF1CF2EC-68B4-4FF0-AAE8-C7CDE7570A10}">
      <dsp:nvSpPr>
        <dsp:cNvPr id="0" name=""/>
        <dsp:cNvSpPr/>
      </dsp:nvSpPr>
      <dsp:spPr>
        <a:xfrm>
          <a:off x="2490671" y="2196243"/>
          <a:ext cx="1092162" cy="741509"/>
        </a:xfrm>
        <a:custGeom>
          <a:avLst/>
          <a:gdLst/>
          <a:ahLst/>
          <a:cxnLst/>
          <a:rect l="0" t="0" r="0" b="0"/>
          <a:pathLst>
            <a:path>
              <a:moveTo>
                <a:pt x="0" y="741509"/>
              </a:moveTo>
              <a:lnTo>
                <a:pt x="546081" y="741509"/>
              </a:lnTo>
              <a:lnTo>
                <a:pt x="546081" y="0"/>
              </a:lnTo>
              <a:lnTo>
                <a:pt x="1092162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03750" y="2533996"/>
        <a:ext cx="66004" cy="66004"/>
      </dsp:txXfrm>
    </dsp:sp>
    <dsp:sp modelId="{C12EA5DF-BD08-4B32-BA98-D15F4739DA32}">
      <dsp:nvSpPr>
        <dsp:cNvPr id="0" name=""/>
        <dsp:cNvSpPr/>
      </dsp:nvSpPr>
      <dsp:spPr>
        <a:xfrm>
          <a:off x="2490671" y="828091"/>
          <a:ext cx="1092162" cy="2109661"/>
        </a:xfrm>
        <a:custGeom>
          <a:avLst/>
          <a:gdLst/>
          <a:ahLst/>
          <a:cxnLst/>
          <a:rect l="0" t="0" r="0" b="0"/>
          <a:pathLst>
            <a:path>
              <a:moveTo>
                <a:pt x="0" y="2109661"/>
              </a:moveTo>
              <a:lnTo>
                <a:pt x="546081" y="2109661"/>
              </a:lnTo>
              <a:lnTo>
                <a:pt x="546081" y="0"/>
              </a:lnTo>
              <a:lnTo>
                <a:pt x="1092162" y="0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77362" y="1823532"/>
        <a:ext cx="118780" cy="118780"/>
      </dsp:txXfrm>
    </dsp:sp>
    <dsp:sp modelId="{F2BBC7AC-5604-4051-BCBC-C4A1AF2164E3}">
      <dsp:nvSpPr>
        <dsp:cNvPr id="0" name=""/>
        <dsp:cNvSpPr/>
      </dsp:nvSpPr>
      <dsp:spPr>
        <a:xfrm rot="16200000">
          <a:off x="-363034" y="1692417"/>
          <a:ext cx="3216741" cy="249067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-363034" y="1692417"/>
        <a:ext cx="3216741" cy="2490671"/>
      </dsp:txXfrm>
    </dsp:sp>
    <dsp:sp modelId="{DAF20E6C-0A2A-425B-B5A5-F304F69ACA5F}">
      <dsp:nvSpPr>
        <dsp:cNvPr id="0" name=""/>
        <dsp:cNvSpPr/>
      </dsp:nvSpPr>
      <dsp:spPr>
        <a:xfrm>
          <a:off x="3582834" y="280831"/>
          <a:ext cx="5694901" cy="10945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будничных радостях и горестях жизни нужно быть  </a:t>
          </a:r>
          <a:r>
            <a:rPr lang="ru-RU" sz="2400" b="1" u="sng" kern="1200" dirty="0" smtClean="0"/>
            <a:t>САНГВИНИКОМ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3582834" y="280831"/>
        <a:ext cx="5694901" cy="1094521"/>
      </dsp:txXfrm>
    </dsp:sp>
    <dsp:sp modelId="{4FCB0286-AFF5-4A03-893C-6938B6A8C3FA}">
      <dsp:nvSpPr>
        <dsp:cNvPr id="0" name=""/>
        <dsp:cNvSpPr/>
      </dsp:nvSpPr>
      <dsp:spPr>
        <a:xfrm>
          <a:off x="3582834" y="1648983"/>
          <a:ext cx="5694901" cy="10945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важных событиях жизни – </a:t>
          </a:r>
          <a:r>
            <a:rPr lang="ru-RU" sz="2400" b="1" u="sng" kern="1200" dirty="0" smtClean="0"/>
            <a:t>МЕЛАНХОЛИКОМ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3582834" y="1648983"/>
        <a:ext cx="5694901" cy="1094521"/>
      </dsp:txXfrm>
    </dsp:sp>
    <dsp:sp modelId="{BF0C6318-B10E-4520-A451-ED11433C3769}">
      <dsp:nvSpPr>
        <dsp:cNvPr id="0" name=""/>
        <dsp:cNvSpPr/>
      </dsp:nvSpPr>
      <dsp:spPr>
        <a:xfrm>
          <a:off x="3582834" y="3017135"/>
          <a:ext cx="5694901" cy="10945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Относительно влечений, глубоко затрагивающих наши интересы, – </a:t>
          </a:r>
          <a:r>
            <a:rPr lang="ru-RU" sz="2400" b="1" u="sng" kern="1200" dirty="0" smtClean="0"/>
            <a:t>ХОЛЕРИКОМ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3582834" y="3017135"/>
        <a:ext cx="5694901" cy="1094521"/>
      </dsp:txXfrm>
    </dsp:sp>
    <dsp:sp modelId="{A56AD53A-14D3-4738-83A6-B0882DEC9B5E}">
      <dsp:nvSpPr>
        <dsp:cNvPr id="0" name=""/>
        <dsp:cNvSpPr/>
      </dsp:nvSpPr>
      <dsp:spPr>
        <a:xfrm>
          <a:off x="3593030" y="4413066"/>
          <a:ext cx="5748536" cy="109452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И, наконец, в исполнении решения – </a:t>
          </a:r>
          <a:r>
            <a:rPr lang="ru-RU" sz="2400" b="1" kern="1200" smtClean="0"/>
            <a:t>ФЛЕГМАТИКОМ.</a:t>
          </a:r>
          <a:endParaRPr lang="ru-RU" sz="2400" kern="1200" dirty="0"/>
        </a:p>
      </dsp:txBody>
      <dsp:txXfrm>
        <a:off x="3593030" y="4413066"/>
        <a:ext cx="5748536" cy="109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710DA-F738-4712-BA41-635ABD3AF424}">
      <dsp:nvSpPr>
        <dsp:cNvPr id="0" name=""/>
        <dsp:cNvSpPr/>
      </dsp:nvSpPr>
      <dsp:spPr>
        <a:xfrm rot="10800000">
          <a:off x="1330860" y="1376"/>
          <a:ext cx="4391660" cy="8987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3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ХОЛЕРИК</a:t>
          </a:r>
          <a:endParaRPr lang="ru-RU" sz="3300" kern="1200" dirty="0"/>
        </a:p>
      </dsp:txBody>
      <dsp:txXfrm rot="10800000">
        <a:off x="1555551" y="1376"/>
        <a:ext cx="4166969" cy="898763"/>
      </dsp:txXfrm>
    </dsp:sp>
    <dsp:sp modelId="{E91B86D0-5D19-4C6A-851A-C2854A111C1C}">
      <dsp:nvSpPr>
        <dsp:cNvPr id="0" name=""/>
        <dsp:cNvSpPr/>
      </dsp:nvSpPr>
      <dsp:spPr>
        <a:xfrm>
          <a:off x="881479" y="1376"/>
          <a:ext cx="898763" cy="8987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B85D7-8E42-4919-A1B8-5CDB136E978F}">
      <dsp:nvSpPr>
        <dsp:cNvPr id="0" name=""/>
        <dsp:cNvSpPr/>
      </dsp:nvSpPr>
      <dsp:spPr>
        <a:xfrm rot="10800000">
          <a:off x="1330860" y="1168426"/>
          <a:ext cx="4391660" cy="8987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3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ФЛЕГМАТИК</a:t>
          </a:r>
          <a:endParaRPr lang="ru-RU" sz="3300" kern="1200" dirty="0"/>
        </a:p>
      </dsp:txBody>
      <dsp:txXfrm rot="10800000">
        <a:off x="1555551" y="1168426"/>
        <a:ext cx="4166969" cy="898763"/>
      </dsp:txXfrm>
    </dsp:sp>
    <dsp:sp modelId="{7F4BBD24-826B-4A83-BEF1-CFF177DEAE21}">
      <dsp:nvSpPr>
        <dsp:cNvPr id="0" name=""/>
        <dsp:cNvSpPr/>
      </dsp:nvSpPr>
      <dsp:spPr>
        <a:xfrm>
          <a:off x="881479" y="1168426"/>
          <a:ext cx="898763" cy="8987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848AF-7424-432B-A9E1-89871AF664D1}">
      <dsp:nvSpPr>
        <dsp:cNvPr id="0" name=""/>
        <dsp:cNvSpPr/>
      </dsp:nvSpPr>
      <dsp:spPr>
        <a:xfrm rot="10800000">
          <a:off x="1330860" y="2335477"/>
          <a:ext cx="4391660" cy="8987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3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МЕЛАНХОЛИК</a:t>
          </a:r>
          <a:endParaRPr lang="ru-RU" sz="3300" kern="1200" dirty="0"/>
        </a:p>
      </dsp:txBody>
      <dsp:txXfrm rot="10800000">
        <a:off x="1555551" y="2335477"/>
        <a:ext cx="4166969" cy="898763"/>
      </dsp:txXfrm>
    </dsp:sp>
    <dsp:sp modelId="{AAC1F4D7-55E6-49B2-A6D2-6BE6F76BE9B0}">
      <dsp:nvSpPr>
        <dsp:cNvPr id="0" name=""/>
        <dsp:cNvSpPr/>
      </dsp:nvSpPr>
      <dsp:spPr>
        <a:xfrm>
          <a:off x="881479" y="2335477"/>
          <a:ext cx="898763" cy="8987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DA34C-2F67-48E3-A4D4-134BC5D8A3DC}">
      <dsp:nvSpPr>
        <dsp:cNvPr id="0" name=""/>
        <dsp:cNvSpPr/>
      </dsp:nvSpPr>
      <dsp:spPr>
        <a:xfrm rot="10800000">
          <a:off x="1330860" y="3502527"/>
          <a:ext cx="4391660" cy="8987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330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САНГВИНИК</a:t>
          </a:r>
          <a:endParaRPr lang="ru-RU" sz="3300" kern="1200" dirty="0"/>
        </a:p>
      </dsp:txBody>
      <dsp:txXfrm rot="10800000">
        <a:off x="1555551" y="3502527"/>
        <a:ext cx="4166969" cy="898763"/>
      </dsp:txXfrm>
    </dsp:sp>
    <dsp:sp modelId="{AD3CA1E6-E022-4692-806F-05227E60C2C7}">
      <dsp:nvSpPr>
        <dsp:cNvPr id="0" name=""/>
        <dsp:cNvSpPr/>
      </dsp:nvSpPr>
      <dsp:spPr>
        <a:xfrm>
          <a:off x="881479" y="3502527"/>
          <a:ext cx="898763" cy="89876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14A68-B81C-412E-B6CD-95D0A10CDF49}">
      <dsp:nvSpPr>
        <dsp:cNvPr id="0" name=""/>
        <dsp:cNvSpPr/>
      </dsp:nvSpPr>
      <dsp:spPr>
        <a:xfrm>
          <a:off x="2447412" y="2155613"/>
          <a:ext cx="10809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80979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0877" y="2174309"/>
        <a:ext cx="54048" cy="54048"/>
      </dsp:txXfrm>
    </dsp:sp>
    <dsp:sp modelId="{D9BCF9DF-A426-4B6A-A757-B75EE2BF5297}">
      <dsp:nvSpPr>
        <dsp:cNvPr id="0" name=""/>
        <dsp:cNvSpPr/>
      </dsp:nvSpPr>
      <dsp:spPr>
        <a:xfrm rot="16200000">
          <a:off x="1030421" y="1409676"/>
          <a:ext cx="1250665" cy="1583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030421" y="1409676"/>
        <a:ext cx="1250665" cy="1583314"/>
      </dsp:txXfrm>
    </dsp:sp>
    <dsp:sp modelId="{7DA6ADB9-6CAF-4AF8-A4D0-91C5C379D3FA}">
      <dsp:nvSpPr>
        <dsp:cNvPr id="0" name=""/>
        <dsp:cNvSpPr/>
      </dsp:nvSpPr>
      <dsp:spPr>
        <a:xfrm>
          <a:off x="3528391" y="113099"/>
          <a:ext cx="2743742" cy="4176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179388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«Греческий гений Гиппократ уловил в массе бесчисленных вариантов человеческого поведения капитальные черты»</a:t>
          </a:r>
          <a:endParaRPr lang="ru-RU" sz="2800" kern="1200" dirty="0"/>
        </a:p>
      </dsp:txBody>
      <dsp:txXfrm>
        <a:off x="3528391" y="113099"/>
        <a:ext cx="2743742" cy="4176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8DABFC-EB4E-4C0C-9B4C-84A64425A0D6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7B3154-0814-4B0C-B4EC-7AA258ADB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21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20590-CA6F-4F19-AA95-0BCDA0E47F5B}" type="datetimeFigureOut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AD6B1B-85FF-4D27-88F5-8C5905CD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42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D6B1B-85FF-4D27-88F5-8C5905CDC38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1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FEAAC-BAFE-479D-9BB0-DC7BD43F50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D6B1B-85FF-4D27-88F5-8C5905CDC38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8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63295-DA13-47B2-9202-ED8C84FF8D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D6B1B-85FF-4D27-88F5-8C5905CDC38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75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0A5EC-72C9-4E6F-BB05-596971891B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A67A61-B131-4CA3-990A-FFA7B2C253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60328-FE77-4B9F-8D5F-C6EB226260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ABCED-8740-4F1E-807E-58A2EA660A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DC736-F9E0-47EC-9F90-2A8B7C976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FD9BF-CC18-4B18-AB6C-AB8F081E92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D8E7AF-BF86-4DE4-B076-44848DE40B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C8685-6FC0-45F6-93C7-03A4CD7D1B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8C67E-5FB3-4974-8967-2DC706B900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63295-DA13-47B2-9202-ED8C84FF8DB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AD6B1B-85FF-4D27-88F5-8C5905CDC38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1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460EF-3745-430D-8896-D56DEC0CB7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906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436813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555875" y="6043613"/>
            <a:ext cx="735012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9013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6D5200-C502-40AA-ADF7-7F380A069341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013" y="236538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3CECD02-7CC6-4261-90F1-5BE959572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E6C3-0B67-4F42-82BA-9AE04EFF73F7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41DA-EB96-4A30-A232-FAB9681E2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604000" y="0"/>
            <a:ext cx="3476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653213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53213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0" y="609614"/>
            <a:ext cx="222885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1"/>
            <a:ext cx="602615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0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17C9-2FE0-4E65-A4AE-95AC22EFDF7A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0" y="6248400"/>
            <a:ext cx="6037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1132" y="134143"/>
            <a:ext cx="533400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B858C-AD3A-43EE-B082-07FB66D95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D13F-F271-4676-89CE-49D77122FDC5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B21-78E7-45F1-9617-F94CFE01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9" y="2743209"/>
            <a:ext cx="771670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A34D-EC4D-4165-8ACC-188B6D434418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6F2200-64AB-4533-9E48-349497E0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F600C1-0442-49CE-99D8-061E39C83664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6C5159-3660-4301-AB3D-F549B703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273063"/>
            <a:ext cx="883285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CFD8C5-396E-4D24-975F-95178CE71815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5560D5-C7FF-437C-91EA-87E8F7DAC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4467-8C90-462E-A569-BC103526A854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CA6E-F664-42C5-8C23-4AEFF320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F0F4-E122-45DD-8371-11222844AB5E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D705C7-BBA5-49D7-B4C1-E5BAAD008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73063"/>
            <a:ext cx="8750300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6E575-7E35-4BD8-B11A-04FC4DB092D2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BD8F-7C1D-4A61-830B-FD9E6D06F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906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58432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674813" y="4654550"/>
            <a:ext cx="82311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68450" y="0"/>
            <a:ext cx="109538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0"/>
            <a:ext cx="288925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FED9EF-11C7-4169-9FBD-4E108334B8B7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AE90B6E-7AAD-4298-85C0-ED4659E93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400"/>
            <a:ext cx="4953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60400" y="228600"/>
            <a:ext cx="883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63575" y="1600200"/>
            <a:ext cx="8832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1F3F06-C1C5-451C-A2DA-676332861FB9}" type="datetime1">
              <a:rPr lang="ru-RU"/>
              <a:pPr>
                <a:defRPr/>
              </a:pPr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216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Урок 2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906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39763" y="1279525"/>
            <a:ext cx="92662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7785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D0500-7E7A-45F7-A3CE-0A5EC3D5E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46" r:id="rId6"/>
    <p:sldLayoutId id="2147483753" r:id="rId7"/>
    <p:sldLayoutId id="2147483747" r:id="rId8"/>
    <p:sldLayoutId id="2147483754" r:id="rId9"/>
    <p:sldLayoutId id="2147483748" r:id="rId10"/>
    <p:sldLayoutId id="214748375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to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hyperlink" Target="http://metodkabi.net.ru/index.php?id=glavn#u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3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76;&#1072;&#1085;&#1080;&#1103;%20&#1082;%20&#1091;&#1088;&#1086;&#1082;&#1072;&#1084;%20&#1056;&#1077;&#1079;&#1072;&#1087;&#1082;&#1080;&#1085;&#1086;&#1081;/&#1050;%20&#1091;&#1088;&#1086;&#1082;&#1091;%202/&#1054;%20&#1090;&#1077;&#1084;&#1087;&#1077;&#1088;&#1072;&#1084;&#1077;&#1085;&#1090;&#1072;&#1093;.doc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sis-book.ru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metodkabi.net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95786" y="5445224"/>
            <a:ext cx="8229364" cy="936104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400" dirty="0" smtClean="0">
                <a:latin typeface="+mj-lt"/>
              </a:rPr>
              <a:t>Презентация  подготовлена  педагогом-психологом  ГБОУ Школа № 771,  г.Москвы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err="1" smtClean="0">
                <a:latin typeface="+mj-lt"/>
              </a:rPr>
              <a:t>Детковской</a:t>
            </a:r>
            <a:r>
              <a:rPr lang="ru-RU" sz="7200" dirty="0" smtClean="0">
                <a:latin typeface="+mj-lt"/>
              </a:rPr>
              <a:t>  Оксаной  Владимировной </a:t>
            </a:r>
            <a:r>
              <a:rPr lang="ru-RU" sz="4800" dirty="0" smtClean="0">
                <a:latin typeface="+mj-lt"/>
              </a:rPr>
              <a:t>(персональный сайт </a:t>
            </a:r>
            <a:r>
              <a:rPr lang="en-US" sz="4800" dirty="0" smtClean="0">
                <a:latin typeface="+mj-lt"/>
                <a:hlinkClick r:id="rId3"/>
              </a:rPr>
              <a:t>http://detok.org</a:t>
            </a:r>
            <a:r>
              <a:rPr lang="en-US" sz="4800" dirty="0" smtClean="0">
                <a:latin typeface="+mj-lt"/>
              </a:rPr>
              <a:t>) </a:t>
            </a:r>
            <a:endParaRPr lang="ru-RU" sz="4800" dirty="0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2678" y="4653136"/>
            <a:ext cx="8213322" cy="7200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Профориентационное  занятие</a:t>
            </a:r>
            <a:br>
              <a:rPr lang="ru-RU" sz="1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по курсу Г.В.Резапкиной «Психология и выбор профессии»</a:t>
            </a:r>
            <a:br>
              <a:rPr lang="ru-RU" sz="2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См. Подробнее</a:t>
            </a:r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 &gt;&gt;&gt; </a:t>
            </a:r>
            <a:r>
              <a:rPr lang="ru-RU" sz="1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+mn-lt"/>
                <a:hlinkClick r:id="rId4"/>
              </a:rPr>
              <a:t>Методический кабинет профориентации</a:t>
            </a:r>
            <a:endParaRPr lang="ru-RU" sz="1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0" name="Нижний колонтитул 4"/>
          <p:cNvSpPr>
            <a:spLocks noGrp="1"/>
          </p:cNvSpPr>
          <p:nvPr>
            <p:ph type="ftr" sz="quarter" idx="12"/>
          </p:nvPr>
        </p:nvSpPr>
        <p:spPr bwMode="auto">
          <a:xfrm>
            <a:off x="0" y="6492876"/>
            <a:ext cx="9906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pic>
        <p:nvPicPr>
          <p:cNvPr id="1026" name="Picture 2" descr="C:\Users\Oxana\Desktop\untitled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4862" y="548680"/>
            <a:ext cx="3900433" cy="3469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23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22871"/>
              </p:ext>
            </p:extLst>
          </p:nvPr>
        </p:nvGraphicFramePr>
        <p:xfrm>
          <a:off x="238125" y="312834"/>
          <a:ext cx="942981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928826"/>
                <a:gridCol w="2071702"/>
                <a:gridCol w="2286016"/>
                <a:gridCol w="157163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Темперамент </a:t>
                      </a:r>
                    </a:p>
                    <a:p>
                      <a:pPr algn="ctr"/>
                      <a:r>
                        <a:rPr lang="ru-RU" dirty="0" smtClean="0"/>
                        <a:t>по Гиппократу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Похож  на киногероя из фильма </a:t>
                      </a:r>
                    </a:p>
                    <a:p>
                      <a:pPr algn="ctr"/>
                      <a:r>
                        <a:rPr lang="ru-RU" dirty="0" smtClean="0"/>
                        <a:t>«Три мушкетёра и </a:t>
                      </a:r>
                      <a:r>
                        <a:rPr lang="ru-RU" dirty="0" err="1" smtClean="0"/>
                        <a:t>д</a:t>
                      </a:r>
                      <a:r>
                        <a:rPr lang="en-US" dirty="0" smtClean="0"/>
                        <a:t>’</a:t>
                      </a:r>
                      <a:r>
                        <a:rPr lang="ru-RU" dirty="0" err="1" smtClean="0"/>
                        <a:t>Артаньян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Краткая </a:t>
                      </a:r>
                    </a:p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</a:t>
                      </a:r>
                    </a:p>
                    <a:p>
                      <a:pPr algn="ctr"/>
                      <a:r>
                        <a:rPr lang="ru-RU" dirty="0" smtClean="0"/>
                        <a:t>нервной системы</a:t>
                      </a:r>
                    </a:p>
                    <a:p>
                      <a:pPr algn="ctr"/>
                      <a:r>
                        <a:rPr lang="ru-RU" dirty="0" smtClean="0"/>
                        <a:t>По Павлову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Выдающиеся личности</a:t>
                      </a:r>
                      <a:endParaRPr lang="ru-RU" dirty="0"/>
                    </a:p>
                  </a:txBody>
                  <a:tcPr/>
                </a:tc>
              </a:tr>
              <a:tr h="30391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ХОЛЕРИК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/>
                        <a:t>Д</a:t>
                      </a:r>
                      <a:r>
                        <a:rPr lang="en-US" sz="2000" b="0" dirty="0" smtClean="0"/>
                        <a:t>’</a:t>
                      </a:r>
                      <a:r>
                        <a:rPr lang="ru-RU" sz="2000" b="0" dirty="0" smtClean="0"/>
                        <a:t>артаньян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Очень энергичный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Вспыльчивый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Эмоциональный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Напористый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Чувствительный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Сильный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Неуравновешенный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Подвижный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  Пётр Первый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</a:t>
                      </a:r>
                    </a:p>
                    <a:p>
                      <a:r>
                        <a:rPr lang="ru-RU" dirty="0" smtClean="0"/>
                        <a:t>    Пушкин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Суворов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56" name="Picture 4" descr="C:\Documents and Settings\Oxana.HOME-26D7B77438\Рабочий стол\пет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02707" y="1844824"/>
            <a:ext cx="871537" cy="107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7" name="Picture 5" descr="C:\Documents and Settings\Oxana.HOME-26D7B77438\Рабочий стол\пушки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0" y="3357563"/>
            <a:ext cx="962025" cy="115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58" name="Picture 6" descr="C:\Documents and Settings\Oxana.HOME-26D7B77438\Рабочий стол\сув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0" y="4929188"/>
            <a:ext cx="904875" cy="1179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8125" y="6143625"/>
            <a:ext cx="5715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Кому   из  ваших  знакомых  соответствует  этот  образ?</a:t>
            </a:r>
          </a:p>
        </p:txBody>
      </p:sp>
      <p:pic>
        <p:nvPicPr>
          <p:cNvPr id="4098" name="Picture 2" descr="C:\Users\Oxana\Desktop\468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309494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18895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66597"/>
              </p:ext>
            </p:extLst>
          </p:nvPr>
        </p:nvGraphicFramePr>
        <p:xfrm>
          <a:off x="271864" y="315471"/>
          <a:ext cx="9429815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857388"/>
                <a:gridCol w="2071702"/>
                <a:gridCol w="2286016"/>
                <a:gridCol w="157163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Темперамент </a:t>
                      </a:r>
                    </a:p>
                    <a:p>
                      <a:pPr algn="ctr"/>
                      <a:r>
                        <a:rPr lang="ru-RU" dirty="0" smtClean="0"/>
                        <a:t>по Гиппократу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Похож на киногероя из фильма </a:t>
                      </a:r>
                    </a:p>
                    <a:p>
                      <a:pPr algn="ctr"/>
                      <a:r>
                        <a:rPr lang="ru-RU" dirty="0" smtClean="0"/>
                        <a:t>«Три мушкетёра и </a:t>
                      </a:r>
                      <a:r>
                        <a:rPr lang="ru-RU" dirty="0" err="1" smtClean="0"/>
                        <a:t>д</a:t>
                      </a:r>
                      <a:r>
                        <a:rPr lang="en-US" dirty="0" smtClean="0"/>
                        <a:t>’</a:t>
                      </a:r>
                      <a:r>
                        <a:rPr lang="ru-RU" dirty="0" err="1" smtClean="0"/>
                        <a:t>Артаньян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Краткая </a:t>
                      </a:r>
                    </a:p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</a:t>
                      </a:r>
                    </a:p>
                    <a:p>
                      <a:pPr algn="ctr"/>
                      <a:r>
                        <a:rPr lang="ru-RU" dirty="0" smtClean="0"/>
                        <a:t>нервной системы</a:t>
                      </a:r>
                    </a:p>
                    <a:p>
                      <a:pPr algn="ctr"/>
                      <a:r>
                        <a:rPr lang="ru-RU" dirty="0" smtClean="0"/>
                        <a:t>По Павлову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Выдающиеся личности</a:t>
                      </a:r>
                      <a:endParaRPr lang="ru-RU" dirty="0"/>
                    </a:p>
                  </a:txBody>
                  <a:tcPr/>
                </a:tc>
              </a:tr>
              <a:tr h="30391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МЕЛАНХОЛИК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/>
                        <a:t>Арамис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Замкнутый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Ранимый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Сдержанный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Задумчивый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Грустный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Слабый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Неуравновешенный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Сдержанный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  Лермонтов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</a:t>
                      </a:r>
                    </a:p>
                    <a:p>
                      <a:r>
                        <a:rPr lang="ru-RU" dirty="0" smtClean="0"/>
                        <a:t>       Блок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Гоголь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9" name="Picture 2" descr="C:\Documents and Settings\Oxana.HOME-26D7B77438\Рабочий стол\лер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53438" y="1785938"/>
            <a:ext cx="798512" cy="106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80" name="Picture 3" descr="C:\Documents and Settings\Oxana.HOME-26D7B77438\Рабочий стол\блок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0" y="3286125"/>
            <a:ext cx="857250" cy="114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81" name="Picture 4" descr="C:\Documents and Settings\Oxana.HOME-26D7B77438\Рабочий стол\гогол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0" y="4857750"/>
            <a:ext cx="908050" cy="125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8125" y="6143625"/>
            <a:ext cx="5715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Кому   из  ваших  знакомых  соответствует  этот  образ?</a:t>
            </a:r>
          </a:p>
        </p:txBody>
      </p:sp>
      <p:pic>
        <p:nvPicPr>
          <p:cNvPr id="5122" name="Picture 2" descr="C:\Users\Oxana\Desktop\timeline_1432898948_000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4" y="2345266"/>
            <a:ext cx="3066613" cy="2299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63575" y="228600"/>
            <a:ext cx="8832850" cy="9906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Записать  в  тетрадь  для  конспектов:</a:t>
            </a:r>
          </a:p>
        </p:txBody>
      </p:sp>
      <p:sp>
        <p:nvSpPr>
          <p:cNvPr id="204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26603" y="6458596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32520" y="1844824"/>
            <a:ext cx="8832850" cy="44958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Темперамент – качество врождённое, а не приобретённое.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обеспечивает  скорость,  силу  и  уравновешенность  наших  реакций.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проявляется в мышлении, речи, манере общения.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</a:t>
            </a:r>
            <a:r>
              <a:rPr lang="ru-RU" b="1" u="sng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не влияет</a:t>
            </a:r>
            <a:r>
              <a:rPr lang="ru-RU" b="1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на интересы, успешность, интеллект и деловые качества.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344489" y="4160134"/>
            <a:ext cx="6840760" cy="178914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4488" y="116632"/>
            <a:ext cx="6840760" cy="396044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150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2477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3154" y="260648"/>
            <a:ext cx="618004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НЕРВНАЯ  СИСТЕМА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154" y="1629610"/>
            <a:ext cx="2363622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Возбуждение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5296" y="1629610"/>
            <a:ext cx="2637904" cy="4320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          Торможение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010" y="2708920"/>
            <a:ext cx="1656184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Холерик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94559" y="2708920"/>
            <a:ext cx="1656184" cy="4320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Флегматик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2760" y="2708920"/>
            <a:ext cx="1656184" cy="43204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Сангвиник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0712" y="919674"/>
            <a:ext cx="2520279" cy="523833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Меланхолик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13078" y="919674"/>
            <a:ext cx="432048" cy="5048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40221" y="2154967"/>
            <a:ext cx="432048" cy="504866"/>
          </a:xfrm>
          <a:prstGeom prst="downArrow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85223" y="2148168"/>
            <a:ext cx="432048" cy="50486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09084" y="2148168"/>
            <a:ext cx="432048" cy="50486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09084" y="1011459"/>
            <a:ext cx="432048" cy="50486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 5"/>
          <p:cNvSpPr/>
          <p:nvPr/>
        </p:nvSpPr>
        <p:spPr>
          <a:xfrm>
            <a:off x="3161801" y="1581944"/>
            <a:ext cx="918102" cy="479714"/>
          </a:xfrm>
          <a:prstGeom prst="mathEqual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9426" y="3432550"/>
            <a:ext cx="6180046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ТЕМПЕРАМЕНТ</a:t>
            </a:r>
            <a:endParaRPr lang="ru-RU" sz="28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845" y="4615508"/>
            <a:ext cx="6180046" cy="36004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ХАРАКТЕР</a:t>
            </a:r>
            <a:endParaRPr lang="ru-RU" sz="28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4656" y="5371392"/>
            <a:ext cx="1219238" cy="43204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Привычки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31102" y="5373216"/>
            <a:ext cx="1224747" cy="43204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Установки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18573" y="5371392"/>
            <a:ext cx="1656184" cy="43204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Автоматизмы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9356" y="5373216"/>
            <a:ext cx="1880116" cy="43204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Шаблоны, и т.п.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1213078" y="4975549"/>
            <a:ext cx="216024" cy="37864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535463" y="4999689"/>
            <a:ext cx="216024" cy="37864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007284" y="4985806"/>
            <a:ext cx="216024" cy="37864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817096" y="4997052"/>
            <a:ext cx="216024" cy="378648"/>
          </a:xfrm>
          <a:prstGeom prst="down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325134" y="3559969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9426" y="6341978"/>
            <a:ext cx="6180046" cy="3600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 И Ч Н О С Т Ь</a:t>
            </a:r>
            <a:endParaRPr lang="ru-RU" sz="3200" b="1" dirty="0"/>
          </a:p>
        </p:txBody>
      </p:sp>
      <p:sp>
        <p:nvSpPr>
          <p:cNvPr id="45" name="Стрелка вниз 44"/>
          <p:cNvSpPr/>
          <p:nvPr/>
        </p:nvSpPr>
        <p:spPr>
          <a:xfrm>
            <a:off x="3447153" y="5991066"/>
            <a:ext cx="432048" cy="34158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473280" y="116632"/>
            <a:ext cx="2232248" cy="3960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врожденно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73281" y="4195209"/>
            <a:ext cx="2232248" cy="17958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>
                    <a:lumMod val="95000"/>
                  </a:schemeClr>
                </a:solidFill>
              </a:rPr>
              <a:t>воспи-тывается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(социальная часть личности)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7041232" y="2148168"/>
            <a:ext cx="648074" cy="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041232" y="5016439"/>
            <a:ext cx="648074" cy="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7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5" grpId="0" animBg="1"/>
      <p:bldP spid="15" grpId="0" animBg="1"/>
      <p:bldP spid="16" grpId="0" animBg="1"/>
      <p:bldP spid="17" grpId="0" animBg="1"/>
      <p:bldP spid="18" grpId="0" animBg="1"/>
      <p:bldP spid="6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0"/>
            <a:ext cx="8337376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Задание  №2,  стр.7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C000"/>
                </a:solidFill>
              </a:rPr>
              <a:t>Определение темперамента </a:t>
            </a:r>
            <a:br>
              <a:rPr lang="ru-RU" sz="3600" b="1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(модификация Личностного опросника </a:t>
            </a:r>
            <a:r>
              <a:rPr lang="ru-RU" sz="1600" dirty="0" err="1" smtClean="0">
                <a:solidFill>
                  <a:srgbClr val="FFC000"/>
                </a:solidFill>
              </a:rPr>
              <a:t>Г.Айзенка</a:t>
            </a:r>
            <a:r>
              <a:rPr lang="ru-RU" sz="1600" dirty="0" smtClean="0">
                <a:solidFill>
                  <a:srgbClr val="FFC000"/>
                </a:solidFill>
              </a:rPr>
              <a:t>)</a:t>
            </a:r>
            <a:endParaRPr lang="ru-RU" sz="2700" b="1" dirty="0">
              <a:solidFill>
                <a:srgbClr val="FFC000"/>
              </a:solidFill>
            </a:endParaRPr>
          </a:p>
        </p:txBody>
      </p:sp>
      <p:sp>
        <p:nvSpPr>
          <p:cNvPr id="22531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0973" y="1857364"/>
            <a:ext cx="9072621" cy="464347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Вам будет зачитан ряд утверждений, касающихся ваших чувств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   и реакций в различных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   ситуациях.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Если вы согласны с утверждением, поставьте в бланке рядом с его номером «+», если нет «-»</a:t>
            </a:r>
            <a:endParaRPr lang="ru-RU" sz="3600" b="1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22533" name="Picture 1" descr="C:\Documents and Settings\Oxana.HOME-26D7B77438\Рабочий стол\Рег.бланк к опр.Айзенка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5993837" y="2708920"/>
            <a:ext cx="3634681" cy="165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Oxana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15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16866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39485" y="212641"/>
            <a:ext cx="964907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</a:t>
            </a:r>
            <a:r>
              <a:rPr lang="ru-RU" sz="24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.   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Я </a:t>
            </a:r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часто </a:t>
            </a:r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испытываю потребность в новых впечатлениях. 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2.   Мне бывает трудно отказаться от своих планов.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3.   Обычно я действую и говорю быстро, долго не раздумывая.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4.   Иногда я чувствую себя несчастным без всякой причины.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5.   На спор я могу  совершить необычный поступок.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6.   Иногда я нарушаю свои обещания.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7.   У меня часто  меняется настроение.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8.   Мне нравятся азартные игры.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9.   У меня бывает учащенное  сердцебиение.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10.  Я часто переживаю из-за того, что сказал или сделал что-то не так. 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11.  Мне нравится работа, которая требует быстроты.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12.  Мне приходилось плохо отзываться о своих знакомых. 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13.  Меня  легко обидеть.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14.  Лучше иметь много приятелей, чем мало друзей.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15.  Временами меня переполняет энергии, а иногда все валится из рук.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16.  Мне  приятнее  находится в компании, чем  быть одному.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17.  Я долго переживаю неудачу.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18.  У меня бывают  мысли, которые хотелось бы скрыть от других.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19.  Я могу  дать волю своим чувствам и от души повеселиться в компании.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20.  Мои нервы часто  натянуты до предела.</a:t>
            </a:r>
          </a:p>
          <a:p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014229" y="6458596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73050" y="116632"/>
            <a:ext cx="96329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21.  Думаю, что меня считают веселым  человеком.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22.  Я часто жалею о сказанных или несказанных вовремя словах.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23.  На грубость я отвечаю грубостью.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24.  Я могу опоздать.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25.  Обычно мне легко и приятно в шумной  компании.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26.  Иногда  мне мешают уснуть разные мысли.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27.  Мне проще спросить о чем-то у других, чем прочитать самому.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28.  Я часто испытываю чувство вины.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29.  Мне нравится быть в центре внимания. 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30.  Иногда я говорю о вещах, в которых не разбираюсь.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31.  Мне часто  снятся кошмары.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32.  Мне легко  общаться  с незнакомым человеком.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33.  Иногда мне кажется, что я  чем-то хуже других.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34.  Думаю, что я – уверенный  в себе человек.</a:t>
            </a:r>
          </a:p>
          <a:p>
            <a:r>
              <a:rPr lang="ru-RU" sz="2000" b="1" dirty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35.  Меня задевает критика.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36.  У меня есть кое-какие вредные привычки.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37.  Я могу внести оживление в скучную компанию.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38.  Я беспокоюсь о своем здоровье.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39.  Я люблю подшучивать над другими.</a:t>
            </a:r>
          </a:p>
          <a:p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40.  Мне трудно ответить «нет», когда меня о чем-то просят.</a:t>
            </a:r>
          </a:p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75" y="0"/>
            <a:ext cx="9496425" cy="1276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Обработка и интерпретация результатов</a:t>
            </a:r>
            <a:endParaRPr lang="ru-RU" dirty="0"/>
          </a:p>
        </p:txBody>
      </p:sp>
      <p:sp>
        <p:nvSpPr>
          <p:cNvPr id="2560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88413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663575" y="1600200"/>
            <a:ext cx="8832850" cy="490061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92D050"/>
                </a:solidFill>
              </a:rPr>
              <a:t>1. Шкала Достоверности (Д ≤ 3)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Посчитайте ОТРИЦАТЕЛЬНЫЕ ответы на вопросы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    6, 12, 18, 24, 30, 36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Каждый ответ = 1 баллу.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Чем меньше баллов  -  тем выше достоверность результатов теста.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Если вы набрали </a:t>
            </a:r>
            <a:r>
              <a:rPr lang="ru-RU" b="1" u="sng" dirty="0" smtClean="0">
                <a:solidFill>
                  <a:schemeClr val="tx1">
                    <a:lumMod val="85000"/>
                  </a:schemeClr>
                </a:solidFill>
              </a:rPr>
              <a:t>больше 3-х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баллов – возможно, вы стремились давать «хорошие» ответы. </a:t>
            </a:r>
            <a:r>
              <a:rPr lang="ru-RU" b="1" u="sng" dirty="0" smtClean="0">
                <a:solidFill>
                  <a:schemeClr val="tx1">
                    <a:lumMod val="85000"/>
                  </a:schemeClr>
                </a:solidFill>
              </a:rPr>
              <a:t>Результаты теста недостоверны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</a:rPr>
              <a:t>. 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78474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9563" y="1600200"/>
            <a:ext cx="9186862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92D050"/>
                </a:solidFill>
              </a:rPr>
              <a:t>2. Шкала «Интроверсия-Экстраверсия»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(ориентация на внутренний мир или внешние обстоятельства)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200" dirty="0" smtClean="0"/>
              <a:t>Посчитайте (зачеркните синей ручкой) количество ПОЛОЖИТЕЛЬНЫХ ответов на вопросы: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1, 3, 5, 8, 11, 14, 16, 19, 21, 23, 25, 27, 29, 32, 34, 37, 39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(горизонтальная ось на рисунке 1, стр.9)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smtClean="0"/>
              <a:t> Запишите число на полях тетради.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9563" y="1600200"/>
            <a:ext cx="9186862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92D050"/>
                </a:solidFill>
              </a:rPr>
              <a:t>2. Шкала «Стабильность-Чувствительность»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 smtClean="0"/>
              <a:t>(ориентация на внутренний мир или внешние обстоятельства)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200" dirty="0" smtClean="0"/>
              <a:t>Посчитайте (зачеркните красной ручкой) количество ПОЛОЖИТЕЛЬНЫХ ответов на вопросы: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2, 4, 7, 9, 10, 13, 15, 17, 20, 22, 26, 28, 31, 33, 35, 38, 40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(вертикальная ось на рисунке 1, стр.9)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dirty="0" smtClean="0"/>
              <a:t> Запишите число на полях тетради.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838" cy="3471863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РАЗДЕЛ </a:t>
            </a:r>
            <a:r>
              <a:rPr lang="en-US" dirty="0" smtClean="0"/>
              <a:t> </a:t>
            </a:r>
            <a:r>
              <a:rPr lang="ru-RU" dirty="0" smtClean="0"/>
              <a:t> 1</a:t>
            </a:r>
          </a:p>
          <a:p>
            <a:pPr algn="ctr" eaLnBrk="1" hangingPunct="1"/>
            <a:r>
              <a:rPr lang="ru-RU" dirty="0" smtClean="0"/>
              <a:t>ЧТО  Я  ЗНАЮ  О  СВОИХ  ВОЗМОЖНОСТЯХ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u="sng" dirty="0" smtClean="0"/>
              <a:t>Урок № 2</a:t>
            </a:r>
          </a:p>
          <a:p>
            <a:pPr eaLnBrk="1" hangingPunct="1"/>
            <a:r>
              <a:rPr lang="ru-RU" sz="3500" b="1" dirty="0" smtClean="0">
                <a:solidFill>
                  <a:srgbClr val="FFC000"/>
                </a:solidFill>
              </a:rPr>
              <a:t>ТЕМПЕРАМЕНТ  И  ПРОФЕССИЯ.</a:t>
            </a:r>
          </a:p>
          <a:p>
            <a:pPr eaLnBrk="1" hangingPunct="1"/>
            <a:r>
              <a:rPr lang="ru-RU" sz="3500" b="1" dirty="0" smtClean="0">
                <a:solidFill>
                  <a:srgbClr val="FFC000"/>
                </a:solidFill>
              </a:rPr>
              <a:t>ОПРЕДЕЛЕНИЕ  ТЕМПЕРАМЕНТА.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Психология и выбор профессии</a:t>
            </a:r>
          </a:p>
        </p:txBody>
      </p:sp>
      <p:sp>
        <p:nvSpPr>
          <p:cNvPr id="10244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63575" y="228600"/>
            <a:ext cx="8832850" cy="990600"/>
          </a:xfrm>
        </p:spPr>
        <p:txBody>
          <a:bodyPr/>
          <a:lstStyle/>
          <a:p>
            <a:pPr eaLnBrk="1" hangingPunct="1"/>
            <a:r>
              <a:rPr lang="ru-RU" smtClean="0"/>
              <a:t>Рисунок 1, стр.9</a:t>
            </a:r>
          </a:p>
        </p:txBody>
      </p:sp>
      <p:sp>
        <p:nvSpPr>
          <p:cNvPr id="2867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28676" name="Содержимое 3"/>
          <p:cNvSpPr>
            <a:spLocks noGrp="1"/>
          </p:cNvSpPr>
          <p:nvPr>
            <p:ph sz="quarter" idx="1"/>
          </p:nvPr>
        </p:nvSpPr>
        <p:spPr>
          <a:xfrm>
            <a:off x="663575" y="1600200"/>
            <a:ext cx="8832850" cy="4495800"/>
          </a:xfrm>
        </p:spPr>
        <p:txBody>
          <a:bodyPr/>
          <a:lstStyle/>
          <a:p>
            <a:pPr eaLnBrk="1" hangingPunct="1"/>
            <a:r>
              <a:rPr lang="ru-RU" smtClean="0"/>
              <a:t>Мы определили два параметра – экстраверсию и стабильность. Их соотношение поможет понять рисунок 1 на стр.9  в ваших тетрадях.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Отметив на осях обе точки, вы легко определите свой темперамент.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Чем дальше вы от центра, тем ярче у вас выражены черты  данного темперамента.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pic>
        <p:nvPicPr>
          <p:cNvPr id="29699" name="Содержимое 4" descr="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25863" y="0"/>
            <a:ext cx="6180137" cy="6858000"/>
          </a:xfrm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66688" y="357188"/>
            <a:ext cx="35004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solidFill>
                  <a:srgbClr val="92D050"/>
                </a:solidFill>
                <a:latin typeface="Calibri" pitchFamily="34" charset="0"/>
              </a:rPr>
              <a:t>Точка -  на одной из двух осей – </a:t>
            </a:r>
          </a:p>
          <a:p>
            <a:r>
              <a:rPr lang="ru-RU" sz="2400">
                <a:latin typeface="Calibri" pitchFamily="34" charset="0"/>
              </a:rPr>
              <a:t>Вы  сочетаете  черты двух темпераментов.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r>
              <a:rPr lang="ru-RU" sz="2400">
                <a:solidFill>
                  <a:srgbClr val="92D050"/>
                </a:solidFill>
                <a:latin typeface="Calibri" pitchFamily="34" charset="0"/>
              </a:rPr>
              <a:t>Точка в центре  </a:t>
            </a:r>
            <a:r>
              <a:rPr lang="ru-RU" sz="2400">
                <a:latin typeface="Calibri" pitchFamily="34" charset="0"/>
              </a:rPr>
              <a:t>«яблочко» – </a:t>
            </a:r>
          </a:p>
          <a:p>
            <a:r>
              <a:rPr lang="ru-RU" sz="2400">
                <a:latin typeface="Calibri" pitchFamily="34" charset="0"/>
              </a:rPr>
              <a:t>Вы сочетаете черты всех четырёх темпераментов. Будем надеяться, что самые лучшие.</a:t>
            </a:r>
          </a:p>
        </p:txBody>
      </p:sp>
      <p:pic>
        <p:nvPicPr>
          <p:cNvPr id="29701" name="Picture 5" descr="C:\Documents and Settings\Oxana.HOME-26D7B77438\Рабочий стол\арами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5017" y="0"/>
            <a:ext cx="1285875" cy="99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2" descr="C:\Documents and Settings\Oxana.HOME-26D7B77438\Рабочий стол\портос.jpg"/>
          <p:cNvPicPr>
            <a:picLocks noChangeAspect="1" noChangeArrowheads="1"/>
          </p:cNvPicPr>
          <p:nvPr/>
        </p:nvPicPr>
        <p:blipFill rotWithShape="1">
          <a:blip r:embed="rId5" cstate="email"/>
          <a:srcRect l="8109" t="2326"/>
          <a:stretch/>
        </p:blipFill>
        <p:spPr bwMode="auto">
          <a:xfrm>
            <a:off x="8965096" y="5857875"/>
            <a:ext cx="940904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3" name="Picture 3" descr="C:\Documents and Settings\Oxana.HOME-26D7B77438\Рабочий стол\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7750" y="0"/>
            <a:ext cx="123825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C:\Documents and Settings\Oxana.HOME-26D7B77438\Рабочий стол\атос.jpg"/>
          <p:cNvPicPr>
            <a:picLocks noChangeAspect="1" noChangeArrowheads="1"/>
          </p:cNvPicPr>
          <p:nvPr/>
        </p:nvPicPr>
        <p:blipFill rotWithShape="1">
          <a:blip r:embed="rId7" cstate="email"/>
          <a:srcRect l="15045" r="15607"/>
          <a:stretch/>
        </p:blipFill>
        <p:spPr bwMode="auto">
          <a:xfrm>
            <a:off x="3728864" y="5857875"/>
            <a:ext cx="924753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Oxana.HOME-26D7B77438\Рабочий стол\График для Темперамент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4229"/>
          <a:stretch/>
        </p:blipFill>
        <p:spPr bwMode="auto">
          <a:xfrm>
            <a:off x="0" y="0"/>
            <a:ext cx="9891461" cy="688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654697" y="2470418"/>
            <a:ext cx="2642120" cy="2246769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 баллов</a:t>
            </a:r>
          </a:p>
          <a:p>
            <a:pPr algn="ctr"/>
            <a:endParaRPr lang="ru-RU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ru-RU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Программирование,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текстами,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животными, растениями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6478219" y="2448082"/>
            <a:ext cx="2664296" cy="2308324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12-17 баллов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с частыми встречами,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переговорами,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консультациями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6818" y="4509120"/>
            <a:ext cx="3181402" cy="193899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1-6 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6600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6818" y="116632"/>
            <a:ext cx="3181402" cy="206210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12-17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0728" name="TextBox 4"/>
          <p:cNvSpPr txBox="1">
            <a:spLocks noChangeArrowheads="1"/>
          </p:cNvSpPr>
          <p:nvPr/>
        </p:nvSpPr>
        <p:spPr bwMode="auto">
          <a:xfrm>
            <a:off x="3849193" y="2455028"/>
            <a:ext cx="2160240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600" dirty="0" smtClean="0">
              <a:latin typeface="Calibri" pitchFamily="34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endParaRPr lang="ru-RU" sz="1600" dirty="0" smtClean="0">
              <a:latin typeface="Calibri" pitchFamily="34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pic>
        <p:nvPicPr>
          <p:cNvPr id="30730" name="Picture 5" descr="C:\Documents and Settings\Oxana.HOME-26D7B77438\Рабочий стол\арами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9973" y="0"/>
            <a:ext cx="914332" cy="71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1" name="Picture 3" descr="C:\Documents and Settings\Oxana.HOME-26D7B77438\Рабочий стол\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44848" y="-2028"/>
            <a:ext cx="961151" cy="7689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2" name="Picture 8" descr="C:\Documents and Settings\Oxana.HOME-26D7B77438\Рабочий стол\атос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9973" y="6064404"/>
            <a:ext cx="1102888" cy="82716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3" name="Picture 2" descr="C:\Documents and Settings\Oxana.HOME-26D7B77438\Рабочий стол\портос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975098" y="5983785"/>
            <a:ext cx="901762" cy="901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49193" y="2442213"/>
            <a:ext cx="21602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</a:t>
            </a: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связанные как с общением, так и </a:t>
            </a: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требующие </a:t>
            </a:r>
            <a:r>
              <a:rPr lang="ru-RU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умения </a:t>
            </a:r>
            <a:r>
              <a:rPr lang="ru-RU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в </a:t>
            </a:r>
            <a:r>
              <a:rPr lang="ru-RU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одиночку.</a:t>
            </a:r>
          </a:p>
          <a:p>
            <a:pPr algn="ctr"/>
            <a:r>
              <a:rPr lang="ru-RU" sz="1350" b="1" dirty="0">
                <a:solidFill>
                  <a:srgbClr val="006600"/>
                </a:solidFill>
              </a:rPr>
              <a:t>Обслуживание, обучение, воспитание, медицина, управление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0353" y="455185"/>
            <a:ext cx="1416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</a:rPr>
              <a:t>Все профессии социальной сферы или связанные с </a:t>
            </a:r>
            <a:r>
              <a:rPr lang="ru-RU" sz="1400" b="1" dirty="0" smtClean="0">
                <a:solidFill>
                  <a:srgbClr val="006600"/>
                </a:solidFill>
              </a:rPr>
              <a:t>искусством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9024" y="5085184"/>
            <a:ext cx="13091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6600"/>
                </a:solidFill>
              </a:rPr>
              <a:t>Профессии,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6600"/>
                </a:solidFill>
              </a:rPr>
              <a:t>требующие самоконтроля  </a:t>
            </a:r>
            <a:r>
              <a:rPr lang="ru-RU" sz="1400" b="1" dirty="0">
                <a:solidFill>
                  <a:srgbClr val="006600"/>
                </a:solidFill>
              </a:rPr>
              <a:t>и умения </a:t>
            </a:r>
            <a:r>
              <a:rPr lang="ru-RU" sz="1400" b="1" dirty="0" smtClean="0">
                <a:solidFill>
                  <a:srgbClr val="006600"/>
                </a:solidFill>
              </a:rPr>
              <a:t>рисковать</a:t>
            </a:r>
            <a:endParaRPr lang="ru-RU" sz="1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4 квадрата на рисунке – это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file"/>
              </a:rPr>
              <a:t>4 темперамента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/>
              <a:t> </a:t>
            </a:r>
            <a:r>
              <a:rPr lang="ru-RU" sz="3100" b="1" dirty="0" smtClean="0">
                <a:solidFill>
                  <a:srgbClr val="92D050"/>
                </a:solidFill>
              </a:rPr>
              <a:t>Верхний правый квадрат. </a:t>
            </a:r>
            <a:r>
              <a:rPr lang="ru-RU" sz="3100" b="1" u="sng" dirty="0" smtClean="0">
                <a:solidFill>
                  <a:srgbClr val="92D050"/>
                </a:solidFill>
              </a:rPr>
              <a:t>Холерический темперамент</a:t>
            </a:r>
            <a:r>
              <a:rPr lang="ru-RU" sz="3100" dirty="0" smtClean="0">
                <a:solidFill>
                  <a:srgbClr val="92D050"/>
                </a:solidFill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/>
          </a:p>
        </p:txBody>
      </p:sp>
      <p:sp>
        <p:nvSpPr>
          <p:cNvPr id="3174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4488" y="1772816"/>
            <a:ext cx="9358312" cy="4929187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Люди этого темперамента быстры, подвижны, возбудимы.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У холерика выразительная мимика, живая речь, резкие движения.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Его чувства обычно быстро возникают и ярко проявляются.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Холерик с увлечением берется за дело, работает с подъемом, преодолевая трудности.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Когда запас энергии истощается, настроение резко падает.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В общении с людьми холерик может быть резок, провоцируя конфликтные ситуации.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Поскольку потребность в общении у холериков повышена, они часто выбирают профессии, связанные с общением, — </a:t>
            </a:r>
            <a:r>
              <a:rPr lang="ru-RU" sz="3100" dirty="0" smtClean="0">
                <a:solidFill>
                  <a:srgbClr val="92D050"/>
                </a:solidFill>
              </a:rPr>
              <a:t>сфера обслуживания, юриспруденция, политика, администрирование</a:t>
            </a:r>
            <a:r>
              <a:rPr lang="ru-RU" sz="3100" dirty="0" smtClean="0"/>
              <a:t>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100" dirty="0" smtClean="0"/>
              <a:t>А  это как раз те виды деятельности, которые требуют от человека умения эффективно общаться.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46886" y="6486546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41561"/>
              </p:ext>
            </p:extLst>
          </p:nvPr>
        </p:nvGraphicFramePr>
        <p:xfrm>
          <a:off x="2432720" y="188640"/>
          <a:ext cx="7248525" cy="6429375"/>
        </p:xfrm>
        <a:graphic>
          <a:graphicData uri="http://schemas.openxmlformats.org/drawingml/2006/table">
            <a:tbl>
              <a:tblPr/>
              <a:tblGrid>
                <a:gridCol w="7248525"/>
              </a:tblGrid>
              <a:tr h="6429375">
                <a:tc>
                  <a:txBody>
                    <a:bodyPr/>
                    <a:lstStyle/>
                    <a:p>
                      <a:pPr marL="339725" marR="0" lvl="0" indent="142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Холериком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был Александр Суворов. </a:t>
                      </a:r>
                    </a:p>
                    <a:p>
                      <a:pPr marL="339725" marR="0" lvl="0" indent="142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природы он имел слабое здоровье и в детстве приводил в ужас родителей, обливаясь поздней осенью на улице холодной водой. </a:t>
                      </a:r>
                    </a:p>
                    <a:p>
                      <a:pPr marL="339725" marR="0" lvl="0" indent="142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Ему удалось закалить не только тело, но и дух. </a:t>
                      </a:r>
                    </a:p>
                    <a:p>
                      <a:pPr marL="339725" marR="0" lvl="0" indent="1428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 великим полководцем, он ни в чем не уступал своим солдатам, разделяя с ними все тяготы походной жизни и удивляя своей энергией и целеустремленностью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C:\Users\Oxana\Desktop\753727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9" y="620688"/>
            <a:ext cx="1985266" cy="2629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Oxana\Desktop\468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9" y="4653136"/>
            <a:ext cx="1848205" cy="13861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63575" y="0"/>
            <a:ext cx="8832850" cy="1219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2D050"/>
                </a:solidFill>
              </a:rPr>
              <a:t>Нижний левый квадрат. </a:t>
            </a:r>
            <a:r>
              <a:rPr lang="ru-RU" sz="2800" b="1" u="sng" smtClean="0">
                <a:solidFill>
                  <a:srgbClr val="92D050"/>
                </a:solidFill>
              </a:rPr>
              <a:t>Флегматический темперамент</a:t>
            </a:r>
            <a:endParaRPr lang="ru-RU" sz="2800" smtClean="0">
              <a:solidFill>
                <a:srgbClr val="92D050"/>
              </a:solidFill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quarter" idx="1"/>
          </p:nvPr>
        </p:nvSpPr>
        <p:spPr>
          <a:xfrm>
            <a:off x="404813" y="1571625"/>
            <a:ext cx="9501187" cy="5043488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Флегматики медлительны и уравновешенны. </a:t>
            </a:r>
          </a:p>
          <a:p>
            <a:pPr eaLnBrk="1" hangingPunct="1"/>
            <a:r>
              <a:rPr lang="ru-RU" sz="2200" dirty="0" smtClean="0"/>
              <a:t>Они, как правило, доводят начатое дело до конца. </a:t>
            </a:r>
          </a:p>
          <a:p>
            <a:pPr eaLnBrk="1" hangingPunct="1"/>
            <a:r>
              <a:rPr lang="ru-RU" sz="2200" dirty="0" smtClean="0"/>
              <a:t>Их чувства глубоки, но скрыты от посторонних глаз. </a:t>
            </a:r>
          </a:p>
          <a:p>
            <a:pPr eaLnBrk="1" hangingPunct="1"/>
            <a:r>
              <a:rPr lang="ru-RU" sz="2200" dirty="0" smtClean="0"/>
              <a:t>Флегматика трудно вывести из себя. </a:t>
            </a:r>
          </a:p>
          <a:p>
            <a:pPr eaLnBrk="1" hangingPunct="1"/>
            <a:r>
              <a:rPr lang="ru-RU" sz="2200" dirty="0" smtClean="0"/>
              <a:t>Человеку флегматического темперамента легко выработать выдержку, хладнокровие, спокойствие. </a:t>
            </a:r>
          </a:p>
          <a:p>
            <a:pPr eaLnBrk="1" hangingPunct="1"/>
            <a:r>
              <a:rPr lang="ru-RU" sz="2200" dirty="0" smtClean="0"/>
              <a:t>Но флегматику следует развивать недостающие ему качества — большую подвижность, активность, не допускать, чтобы он проявлял безразличие к деятельности, вялость, инертность, которые очень легко могут сформироваться в определенных условиях. </a:t>
            </a:r>
          </a:p>
          <a:p>
            <a:pPr eaLnBrk="1" hangingPunct="1"/>
            <a:r>
              <a:rPr lang="ru-RU" sz="2200" dirty="0" smtClean="0"/>
              <a:t>У  флегматиков есть склонность к систематической работе, умение концентрироваться на поставленной задаче, вдумчивость — необходимые профессиональные качества </a:t>
            </a:r>
            <a:r>
              <a:rPr lang="ru-RU" sz="2200" dirty="0" smtClean="0">
                <a:solidFill>
                  <a:srgbClr val="92D050"/>
                </a:solidFill>
              </a:rPr>
              <a:t>ученого, исследователя.</a:t>
            </a:r>
          </a:p>
          <a:p>
            <a:pPr eaLnBrk="1" hangingPunct="1"/>
            <a:endParaRPr lang="ru-RU" sz="2200" dirty="0" smtClean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27616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64563"/>
              </p:ext>
            </p:extLst>
          </p:nvPr>
        </p:nvGraphicFramePr>
        <p:xfrm>
          <a:off x="2738438" y="214313"/>
          <a:ext cx="6643687" cy="6072188"/>
        </p:xfrm>
        <a:graphic>
          <a:graphicData uri="http://schemas.openxmlformats.org/drawingml/2006/table">
            <a:tbl>
              <a:tblPr/>
              <a:tblGrid>
                <a:gridCol w="6643687"/>
              </a:tblGrid>
              <a:tr h="6072188">
                <a:tc>
                  <a:txBody>
                    <a:bodyPr/>
                    <a:lstStyle/>
                    <a:p>
                      <a:pPr marL="2492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Полной противоположностью Суворову был 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флегматик</a:t>
                      </a: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Кутузов. Вероятно, его темперамент оказал влияние на выбор стратегии в войне с Наполеоном. </a:t>
                      </a:r>
                    </a:p>
                    <a:p>
                      <a:pPr marL="249238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Флегматики миролюбивы, но до тех пор, пока не затронуты их интересы. Флегматизм не помешал полководцу Кутузову одержать победу над Наполеоном.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 descr="C:\Users\Oxana\Desktop\1S8OCxH9A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5" y="404664"/>
            <a:ext cx="2205038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Oxana\Desktop\40357787_3M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2" y="4437112"/>
            <a:ext cx="2016224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663575" y="228600"/>
            <a:ext cx="9242425" cy="990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2D050"/>
                </a:solidFill>
              </a:rPr>
              <a:t>Нижний правый квадрат. </a:t>
            </a:r>
            <a:r>
              <a:rPr lang="ru-RU" sz="2800" b="1" u="sng" smtClean="0">
                <a:solidFill>
                  <a:srgbClr val="92D050"/>
                </a:solidFill>
              </a:rPr>
              <a:t>Сангвинический темперамент</a:t>
            </a:r>
            <a:endParaRPr lang="ru-RU" sz="2800" smtClean="0">
              <a:solidFill>
                <a:srgbClr val="92D050"/>
              </a:solidFill>
            </a:endParaRPr>
          </a:p>
        </p:txBody>
      </p:sp>
      <p:sp>
        <p:nvSpPr>
          <p:cNvPr id="35843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039584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38125" y="1785938"/>
            <a:ext cx="9286875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Сангвиник быстро сходится с людьми, жизнерадостен, легко переключается с одного вида деятельности на другой, но не любит однообразной работы.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Он без труда контролирует свои эмоции, быстро осваивается в новой обстановке, любит общение.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У сангвиника скоро возникают чувства радости, горя, привязанности и враждебности, но эти чувства неглубоки.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Настроение сангвиника быстро меняется, но, как правило, преобладает хорошее настроение.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Сангвинический темперамент не накладывает </a:t>
            </a:r>
            <a:r>
              <a:rPr lang="ru-RU" dirty="0" smtClean="0">
                <a:solidFill>
                  <a:srgbClr val="92D050"/>
                </a:solidFill>
              </a:rPr>
              <a:t>никаких ограничений на выбор профессии.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37764"/>
              </p:ext>
            </p:extLst>
          </p:nvPr>
        </p:nvGraphicFramePr>
        <p:xfrm>
          <a:off x="3095625" y="285750"/>
          <a:ext cx="6429375" cy="5929313"/>
        </p:xfrm>
        <a:graphic>
          <a:graphicData uri="http://schemas.openxmlformats.org/drawingml/2006/table">
            <a:tbl>
              <a:tblPr/>
              <a:tblGrid>
                <a:gridCol w="6429375"/>
              </a:tblGrid>
              <a:tr h="5929313">
                <a:tc>
                  <a:txBody>
                    <a:bodyPr/>
                    <a:lstStyle/>
                    <a:p>
                      <a:pPr marL="473075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Известный, полководец Наполеон был </a:t>
                      </a: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сангвиником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Этот тип темперамента считается самым сильным. </a:t>
                      </a:r>
                    </a:p>
                    <a:p>
                      <a:pPr marL="473075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73075" marR="0" lvl="0" indent="-254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Однако он не спас Наполеона от поражения, которое нанес ему флегматик  Кутузов.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C:\Users\Oxana\Desktop\3d5bb626-ad62-41fb-baf1-4b295437c9e5-w800-h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7" y="4581128"/>
            <a:ext cx="1716510" cy="1716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Oxana\Desktop\cars-Napoleon-Bonapar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76672"/>
            <a:ext cx="22682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3"/>
          <p:cNvSpPr>
            <a:spLocks noGrp="1"/>
          </p:cNvSpPr>
          <p:nvPr>
            <p:ph type="title"/>
          </p:nvPr>
        </p:nvSpPr>
        <p:spPr>
          <a:xfrm>
            <a:off x="663575" y="0"/>
            <a:ext cx="9242425" cy="1219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2D050"/>
                </a:solidFill>
              </a:rPr>
              <a:t>Верхний левый квадрат. </a:t>
            </a:r>
            <a:r>
              <a:rPr lang="ru-RU" sz="2800" b="1" u="sng" smtClean="0">
                <a:solidFill>
                  <a:srgbClr val="92D050"/>
                </a:solidFill>
              </a:rPr>
              <a:t>Меланхолический темперамент</a:t>
            </a:r>
            <a:endParaRPr lang="ru-RU" sz="2800" smtClean="0">
              <a:solidFill>
                <a:srgbClr val="92D050"/>
              </a:solidFill>
            </a:endParaRPr>
          </a:p>
        </p:txBody>
      </p:sp>
      <p:sp>
        <p:nvSpPr>
          <p:cNvPr id="37891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"/>
          </p:nvPr>
        </p:nvSpPr>
        <p:spPr>
          <a:xfrm>
            <a:off x="272480" y="1844824"/>
            <a:ext cx="92583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Чувства и эмоциональные состояния у людей меланхолического темперамента отличаются глубиной, большой силой и длительностью.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Меланхолики» тяжело переносят обиды, огорчения, хотя внешне это может слабо проявляться.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Они избегают новых людей, чувствуют себя неловко в новой обстановке.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 привычной и спокойной обстановке люди с таким темпераментом работают очень продуктивно.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Меланхоликам свойственны глубина и постоянство, тонкость восприятия.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44193300"/>
              </p:ext>
            </p:extLst>
          </p:nvPr>
        </p:nvGraphicFramePr>
        <p:xfrm>
          <a:off x="344488" y="0"/>
          <a:ext cx="97055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59050" y="6049963"/>
            <a:ext cx="7264400" cy="685800"/>
          </a:xfrm>
        </p:spPr>
        <p:txBody>
          <a:bodyPr>
            <a:normAutofit fontScale="70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100" b="1" dirty="0"/>
              <a:t>Вильгельм ВУНДТ, </a:t>
            </a:r>
            <a:endParaRPr lang="ru-RU" sz="3100" b="1" dirty="0" smtClean="0"/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немецкий психолог, физиолог и философ</a:t>
            </a:r>
            <a:endParaRPr lang="ru-RU" dirty="0"/>
          </a:p>
        </p:txBody>
      </p:sp>
      <p:pic>
        <p:nvPicPr>
          <p:cNvPr id="1026" name="Picture 2" descr="C:\Users\Oxana\Desktop\wilhelm-wundt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6916"/>
          <a:stretch/>
        </p:blipFill>
        <p:spPr bwMode="auto">
          <a:xfrm>
            <a:off x="305204" y="1196752"/>
            <a:ext cx="2816791" cy="33608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64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63575" y="0"/>
            <a:ext cx="8832850" cy="12192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Почему  среди  меланхоликов </a:t>
            </a:r>
            <a:br>
              <a:rPr lang="ru-RU" sz="3600" smtClean="0"/>
            </a:br>
            <a:r>
              <a:rPr lang="ru-RU" sz="3600" smtClean="0"/>
              <a:t>нет  прославленных  полководцев?</a:t>
            </a:r>
          </a:p>
        </p:txBody>
      </p:sp>
      <p:sp>
        <p:nvSpPr>
          <p:cNvPr id="3891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07333" y="648070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00472" y="1772816"/>
            <a:ext cx="9358313" cy="4786312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Высокая чувствительность в сочетании с потребностью в одиночестве рождает не полководцев, а творцов.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Большинство поэтов, художников, музыкантов — меланхолики.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Их произведения — память об их чувствах и переживаниях.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Силой своего таланта они заставляют других переживать свое счастье и свое страдание.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>
                <a:solidFill>
                  <a:srgbClr val="92D050"/>
                </a:solidFill>
              </a:rPr>
              <a:t>Однако не бывает правил без исключений. Холерический темперамент не помешал Пушкину стать великим поэтом. Знаменитый французский писатель А. Дюма был сангвиником.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       (п.4: Темперамент – </a:t>
            </a:r>
            <a:r>
              <a:rPr lang="ru-RU" b="1" u="sng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не влияет</a:t>
            </a:r>
            <a:r>
              <a:rPr lang="ru-RU" b="1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на интересы, успешность, 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       интеллект и деловые качества)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8917" name="Picture 5" descr="C:\Documents and Settings\Oxana.HOME-26D7B77438\Рабочий стол\арами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53400" y="1610619"/>
            <a:ext cx="1280592" cy="99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pic>
        <p:nvPicPr>
          <p:cNvPr id="29699" name="Содержимое 4" descr="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25863" y="0"/>
            <a:ext cx="6180137" cy="6858000"/>
          </a:xfrm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131277" y="245370"/>
            <a:ext cx="350043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 </a:t>
            </a:r>
            <a:r>
              <a:rPr lang="ru-RU" sz="2800" dirty="0">
                <a:latin typeface="Calibri" pitchFamily="34" charset="0"/>
              </a:rPr>
              <a:t>Помните его "Три мушкетера"? </a:t>
            </a:r>
            <a:endParaRPr lang="ru-RU" sz="2800" dirty="0" smtClean="0">
              <a:latin typeface="Calibri" pitchFamily="34" charset="0"/>
            </a:endParaRPr>
          </a:p>
          <a:p>
            <a:endParaRPr lang="ru-RU" sz="2800" dirty="0">
              <a:latin typeface="Calibri" pitchFamily="34" charset="0"/>
            </a:endParaRPr>
          </a:p>
          <a:p>
            <a:r>
              <a:rPr lang="ru-RU" sz="2800" dirty="0" err="1" smtClean="0">
                <a:latin typeface="Calibri" pitchFamily="34" charset="0"/>
              </a:rPr>
              <a:t>Атос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Портос</a:t>
            </a:r>
            <a:r>
              <a:rPr lang="ru-RU" sz="2800" dirty="0">
                <a:latin typeface="Calibri" pitchFamily="34" charset="0"/>
              </a:rPr>
              <a:t>, </a:t>
            </a:r>
            <a:r>
              <a:rPr lang="ru-RU" sz="2800" dirty="0" err="1">
                <a:latin typeface="Calibri" pitchFamily="34" charset="0"/>
              </a:rPr>
              <a:t>Арамис</a:t>
            </a:r>
            <a:r>
              <a:rPr lang="ru-RU" sz="2800" dirty="0">
                <a:latin typeface="Calibri" pitchFamily="34" charset="0"/>
              </a:rPr>
              <a:t> и д'Артаньян как раз и представляют четыре темперамента. </a:t>
            </a:r>
          </a:p>
          <a:p>
            <a:endParaRPr lang="ru-RU" sz="2800" dirty="0">
              <a:latin typeface="Calibri" pitchFamily="34" charset="0"/>
            </a:endParaRPr>
          </a:p>
          <a:p>
            <a:r>
              <a:rPr lang="ru-RU" sz="2800" dirty="0">
                <a:latin typeface="Calibri" pitchFamily="34" charset="0"/>
              </a:rPr>
              <a:t>Они дополняют друг друга, как четыре стихии или четыре времени года, и поэтому </a:t>
            </a:r>
            <a:r>
              <a:rPr lang="ru-RU" sz="2400" dirty="0">
                <a:latin typeface="Calibri" pitchFamily="34" charset="0"/>
              </a:rPr>
              <a:t>непобедимы.</a:t>
            </a:r>
          </a:p>
        </p:txBody>
      </p:sp>
      <p:pic>
        <p:nvPicPr>
          <p:cNvPr id="29701" name="Picture 5" descr="C:\Documents and Settings\Oxana.HOME-26D7B77438\Рабочий стол\арами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5017" y="0"/>
            <a:ext cx="1285875" cy="99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2" descr="C:\Documents and Settings\Oxana.HOME-26D7B77438\Рабочий стол\портос.jpg"/>
          <p:cNvPicPr>
            <a:picLocks noChangeAspect="1" noChangeArrowheads="1"/>
          </p:cNvPicPr>
          <p:nvPr/>
        </p:nvPicPr>
        <p:blipFill rotWithShape="1">
          <a:blip r:embed="rId5" cstate="email"/>
          <a:srcRect l="8109" t="2326"/>
          <a:stretch/>
        </p:blipFill>
        <p:spPr bwMode="auto">
          <a:xfrm>
            <a:off x="8965096" y="5857875"/>
            <a:ext cx="940904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3" name="Picture 3" descr="C:\Documents and Settings\Oxana.HOME-26D7B77438\Рабочий стол\д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67750" y="0"/>
            <a:ext cx="1238250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C:\Documents and Settings\Oxana.HOME-26D7B77438\Рабочий стол\атос.jpg"/>
          <p:cNvPicPr>
            <a:picLocks noChangeAspect="1" noChangeArrowheads="1"/>
          </p:cNvPicPr>
          <p:nvPr/>
        </p:nvPicPr>
        <p:blipFill rotWithShape="1">
          <a:blip r:embed="rId7" cstate="email"/>
          <a:srcRect l="15045" r="15607"/>
          <a:stretch/>
        </p:blipFill>
        <p:spPr bwMode="auto">
          <a:xfrm>
            <a:off x="3728864" y="5857875"/>
            <a:ext cx="924753" cy="10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4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63575" y="0"/>
            <a:ext cx="8832850" cy="1219200"/>
          </a:xfrm>
        </p:spPr>
        <p:txBody>
          <a:bodyPr/>
          <a:lstStyle/>
          <a:p>
            <a:pPr eaLnBrk="1" hangingPunct="1"/>
            <a:r>
              <a:rPr lang="ru-RU" sz="3200" smtClean="0"/>
              <a:t>Любая группа людей работает эффективнее, если в ней есть представители всех темпераментов</a:t>
            </a:r>
          </a:p>
        </p:txBody>
      </p:sp>
      <p:sp>
        <p:nvSpPr>
          <p:cNvPr id="4096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0964" name="Содержимое 3"/>
          <p:cNvSpPr>
            <a:spLocks noGrp="1"/>
          </p:cNvSpPr>
          <p:nvPr>
            <p:ph sz="quarter" idx="1"/>
          </p:nvPr>
        </p:nvSpPr>
        <p:spPr>
          <a:xfrm>
            <a:off x="1738313" y="1928813"/>
            <a:ext cx="7686675" cy="44958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2D050"/>
                </a:solidFill>
              </a:rPr>
              <a:t>Меланхолики</a:t>
            </a:r>
            <a:r>
              <a:rPr lang="ru-RU" b="1" dirty="0" smtClean="0"/>
              <a:t> </a:t>
            </a:r>
            <a:r>
              <a:rPr lang="ru-RU" dirty="0" smtClean="0"/>
              <a:t>первыми чувствуют, в каком направлении надо начинать поиск. </a:t>
            </a:r>
          </a:p>
          <a:p>
            <a:pPr eaLnBrk="1" hangingPunct="1"/>
            <a:r>
              <a:rPr lang="ru-RU" b="1" dirty="0" smtClean="0">
                <a:solidFill>
                  <a:srgbClr val="92D050"/>
                </a:solidFill>
              </a:rPr>
              <a:t>Холерики</a:t>
            </a:r>
            <a:r>
              <a:rPr lang="ru-RU" b="1" dirty="0" smtClean="0"/>
              <a:t> </a:t>
            </a:r>
            <a:r>
              <a:rPr lang="ru-RU" dirty="0" smtClean="0"/>
              <a:t>выполняют функции бесстрашных разведчиков. </a:t>
            </a:r>
          </a:p>
          <a:p>
            <a:pPr eaLnBrk="1" hangingPunct="1"/>
            <a:r>
              <a:rPr lang="ru-RU" b="1" dirty="0" smtClean="0">
                <a:solidFill>
                  <a:srgbClr val="92D050"/>
                </a:solidFill>
              </a:rPr>
              <a:t>Сангвиники</a:t>
            </a:r>
            <a:r>
              <a:rPr lang="ru-RU" b="1" dirty="0" smtClean="0"/>
              <a:t> </a:t>
            </a:r>
            <a:r>
              <a:rPr lang="ru-RU" dirty="0" smtClean="0"/>
              <a:t>являются источником положительных эмоций и постоянно генерируют неожиданные идеи. </a:t>
            </a:r>
          </a:p>
          <a:p>
            <a:pPr eaLnBrk="1" hangingPunct="1"/>
            <a:r>
              <a:rPr lang="ru-RU" b="1" dirty="0" smtClean="0">
                <a:solidFill>
                  <a:srgbClr val="92D050"/>
                </a:solidFill>
              </a:rPr>
              <a:t>Флегматики</a:t>
            </a:r>
            <a:r>
              <a:rPr lang="ru-RU" b="1" dirty="0" smtClean="0"/>
              <a:t> </a:t>
            </a:r>
            <a:r>
              <a:rPr lang="ru-RU" dirty="0" smtClean="0"/>
              <a:t>анализируют информацию и предлагают взвешенное решение.</a:t>
            </a:r>
          </a:p>
        </p:txBody>
      </p:sp>
      <p:pic>
        <p:nvPicPr>
          <p:cNvPr id="40965" name="Picture 5" descr="C:\Documents and Settings\Oxana.HOME-26D7B77438\Рабочий стол\арами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9563" y="1785938"/>
            <a:ext cx="1285875" cy="998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6" name="Picture 3" descr="C:\Documents and Settings\Oxana.HOME-26D7B77438\Рабочий стол\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562" y="2928938"/>
            <a:ext cx="1285875" cy="1028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7" name="Picture 2" descr="C:\Documents and Settings\Oxana.HOME-26D7B77438\Рабочий стол\порто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9563" y="4077072"/>
            <a:ext cx="1285875" cy="128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8" name="Picture 8" descr="C:\Documents and Settings\Oxana.HOME-26D7B77438\Рабочий стол\атос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9561" y="5508558"/>
            <a:ext cx="1285875" cy="107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19200"/>
          </a:xfrm>
        </p:spPr>
        <p:txBody>
          <a:bodyPr/>
          <a:lstStyle/>
          <a:p>
            <a:pPr eaLnBrk="1" hangingPunct="1"/>
            <a:r>
              <a:rPr lang="ru-RU" sz="3600" smtClean="0"/>
              <a:t>В чистом виде темпераменты встречаются редко </a:t>
            </a:r>
            <a:endParaRPr lang="ru-RU" smtClean="0"/>
          </a:p>
        </p:txBody>
      </p:sp>
      <p:sp>
        <p:nvSpPr>
          <p:cNvPr id="4198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1988" name="Содержимое 3"/>
          <p:cNvSpPr>
            <a:spLocks noGrp="1"/>
          </p:cNvSpPr>
          <p:nvPr>
            <p:ph sz="quarter" idx="1"/>
          </p:nvPr>
        </p:nvSpPr>
        <p:spPr>
          <a:xfrm>
            <a:off x="663575" y="1600200"/>
            <a:ext cx="8832850" cy="490061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 каждом человеке есть что-то от холерика, сангвиника, флегматика и меланхолика. </a:t>
            </a:r>
          </a:p>
          <a:p>
            <a:pPr eaLnBrk="1" hangingPunct="1"/>
            <a:r>
              <a:rPr lang="ru-RU" sz="3200" dirty="0" smtClean="0"/>
              <a:t>Вопрос, кем лучше быть, не имеет смысла, как и вопрос, какое время года лучше.</a:t>
            </a:r>
          </a:p>
          <a:p>
            <a:pPr eaLnBrk="1" hangingPunct="1"/>
            <a:r>
              <a:rPr lang="ru-RU" sz="3200" dirty="0" smtClean="0"/>
              <a:t> В каждом есть свои плюсы и свои минусы. </a:t>
            </a:r>
          </a:p>
          <a:p>
            <a:pPr eaLnBrk="1" hangingPunct="1"/>
            <a:r>
              <a:rPr lang="ru-RU" sz="3200" dirty="0" smtClean="0"/>
              <a:t>Надо их шить и действовать, выбирая эффективную модель поведения в зависимости от ситуации, не идя на поводу у природных качеств, а развивая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63" y="0"/>
            <a:ext cx="9186862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Особенности темперамента </a:t>
            </a:r>
            <a:br>
              <a:rPr lang="ru-RU" sz="3100" dirty="0" smtClean="0"/>
            </a:br>
            <a:r>
              <a:rPr lang="ru-RU" sz="3100" dirty="0" smtClean="0"/>
              <a:t>необходимо учитывать при выборе профессии, </a:t>
            </a:r>
            <a:br>
              <a:rPr lang="ru-RU" sz="3100" dirty="0" smtClean="0"/>
            </a:br>
            <a:r>
              <a:rPr lang="ru-RU" sz="3100" dirty="0" smtClean="0"/>
              <a:t>но не следует путать темперамент с характером.</a:t>
            </a:r>
            <a:endParaRPr lang="ru-RU" dirty="0"/>
          </a:p>
        </p:txBody>
      </p:sp>
      <p:sp>
        <p:nvSpPr>
          <p:cNvPr id="43011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1876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1000" y="2034559"/>
            <a:ext cx="9286875" cy="471487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dirty="0" smtClean="0">
                <a:solidFill>
                  <a:srgbClr val="FFC000"/>
                </a:solidFill>
              </a:rPr>
              <a:t>Доброта и жестокость, трудолюбие и лень, аккуратность и неряшливость — все эти черты характера не заложены от природы, а формируются на протяжении всей жизни.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dirty="0" smtClean="0">
                <a:solidFill>
                  <a:srgbClr val="92D050"/>
                </a:solidFill>
              </a:rPr>
              <a:t>Умным или глупым, честным или лживым, талантливым или бездарным может быть человек с любым темпераментом.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dirty="0" smtClean="0">
                <a:solidFill>
                  <a:srgbClr val="FFC000"/>
                </a:solidFill>
              </a:rPr>
              <a:t>Успешность человека зависит не от его темперамента, а от способностей, знаний, навыков и направленности личности.	</a:t>
            </a: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595438" y="1672091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Записать в тетрадь для конспектов: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2" name="Содержимое 3"/>
          <p:cNvSpPr>
            <a:spLocks noGrp="1"/>
          </p:cNvSpPr>
          <p:nvPr>
            <p:ph sz="quarter" idx="1"/>
          </p:nvPr>
        </p:nvSpPr>
        <p:spPr>
          <a:xfrm>
            <a:off x="631825" y="260350"/>
            <a:ext cx="8832850" cy="1042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smtClean="0"/>
              <a:t>Результаты исследований (</a:t>
            </a:r>
            <a:r>
              <a:rPr lang="ru-RU" sz="3200" b="1" u="sng" smtClean="0"/>
              <a:t>пример</a:t>
            </a:r>
            <a:r>
              <a:rPr lang="ru-RU" sz="3200" smtClean="0"/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15925" y="2205038"/>
          <a:ext cx="9132194" cy="347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341"/>
                <a:gridCol w="2628923"/>
                <a:gridCol w="2645735"/>
                <a:gridCol w="2519195"/>
              </a:tblGrid>
              <a:tr h="1043789">
                <a:tc>
                  <a:txBody>
                    <a:bodyPr/>
                    <a:lstStyle/>
                    <a:p>
                      <a:r>
                        <a:rPr lang="ru-RU" dirty="0" smtClean="0"/>
                        <a:t>№  урока, 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и </a:t>
                      </a:r>
                    </a:p>
                    <a:p>
                      <a:r>
                        <a:rPr lang="ru-RU" dirty="0" smtClean="0"/>
                        <a:t>название  упражнения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</a:p>
                    <a:p>
                      <a:r>
                        <a:rPr lang="ru-RU" dirty="0" smtClean="0"/>
                        <a:t>исследований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Примечания</a:t>
                      </a:r>
                      <a:endParaRPr lang="ru-RU" dirty="0"/>
                    </a:p>
                  </a:txBody>
                  <a:tcPr marL="99060" marR="99060"/>
                </a:tc>
              </a:tr>
              <a:tr h="11707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Урок № 2</a:t>
                      </a:r>
                    </a:p>
                    <a:p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1:</a:t>
                      </a:r>
                      <a:r>
                        <a:rPr lang="ru-RU" baseline="0" dirty="0" smtClean="0"/>
                        <a:t> «Темперамент и свойства нервной системы»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0" i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По моим наблюдениям</a:t>
                      </a:r>
                      <a:r>
                        <a:rPr lang="ru-RU" b="0" i="1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я - … холерик</a:t>
                      </a:r>
                      <a:endParaRPr lang="ru-RU" b="0" i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060" marR="99060"/>
                </a:tc>
              </a:tr>
              <a:tr h="12640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 2: «Определение темперамента»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i="1" u="none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Я</a:t>
                      </a:r>
                      <a:r>
                        <a:rPr lang="ru-RU" i="1" u="none" baseline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  Холерик + Сангвиник</a:t>
                      </a:r>
                      <a:endParaRPr lang="ru-RU" i="1" u="none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Профессии, связанные с частыми встречами, переговорами, консультациями</a:t>
                      </a:r>
                      <a:endParaRPr lang="ru-RU" i="1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63575" y="228600"/>
            <a:ext cx="8832850" cy="990600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ДОМАШНЕЕ   ЗАДАНИЕ</a:t>
            </a:r>
          </a:p>
        </p:txBody>
      </p:sp>
      <p:sp>
        <p:nvSpPr>
          <p:cNvPr id="4505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45060" name="Содержимое 3"/>
          <p:cNvSpPr>
            <a:spLocks noGrp="1"/>
          </p:cNvSpPr>
          <p:nvPr>
            <p:ph sz="quarter" idx="1"/>
          </p:nvPr>
        </p:nvSpPr>
        <p:spPr>
          <a:xfrm>
            <a:off x="231775" y="2428875"/>
            <a:ext cx="9442450" cy="28575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3600" smtClean="0"/>
              <a:t>Стр. 10:  Ответить на контрольные вопросы</a:t>
            </a:r>
          </a:p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3600" smtClean="0"/>
              <a:t>Выучить  определения из конспекта.</a:t>
            </a:r>
          </a:p>
          <a:p>
            <a:pPr marL="514350" indent="-514350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214313"/>
            <a:ext cx="9286875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Конспект  урока  №2</a:t>
            </a:r>
            <a:br>
              <a:rPr lang="ru-RU" sz="36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ТЕМПЕРАМЕНТ  И  ПРОФЕССИЯ.  ОПРЕДЕЛЕНИЕ  ТЕМПЕРАМЕНТА.</a:t>
            </a:r>
          </a:p>
        </p:txBody>
      </p:sp>
      <p:sp>
        <p:nvSpPr>
          <p:cNvPr id="460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78474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7" name="Содержимое 3"/>
          <p:cNvSpPr>
            <a:spLocks noGrp="1"/>
          </p:cNvSpPr>
          <p:nvPr>
            <p:ph sz="quarter" idx="1"/>
          </p:nvPr>
        </p:nvSpPr>
        <p:spPr>
          <a:xfrm>
            <a:off x="666750" y="1785938"/>
            <a:ext cx="8832850" cy="4495800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Темперамент – качество врождённое, а не приобретённое.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обеспечивает  скорость,  силу  и  уравновешенность  наших  реакций.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проявляется в мышлении, речи, манере общения.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ru-RU" b="1" dirty="0" smtClean="0">
              <a:solidFill>
                <a:srgbClr val="FFC00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 smtClean="0">
                <a:solidFill>
                  <a:srgbClr val="FFC000"/>
                </a:solidFill>
              </a:rPr>
              <a:t>Т – </a:t>
            </a:r>
            <a:r>
              <a:rPr lang="ru-RU" b="1" u="sng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не влияет</a:t>
            </a:r>
            <a:r>
              <a:rPr lang="ru-RU" b="1" dirty="0" smtClean="0">
                <a:solidFill>
                  <a:srgbClr val="FFC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на интересы, успешность, интеллект и деловые качества.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44488" y="1628800"/>
            <a:ext cx="9286875" cy="471487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dirty="0" smtClean="0">
                <a:solidFill>
                  <a:srgbClr val="FFC000"/>
                </a:solidFill>
              </a:rPr>
              <a:t>Доброта и жестокость, трудолюбие и лень, аккуратность и неряшливость — все эти черты характера не заложены от природы, а формируются на протяжении всей жизни.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dirty="0" smtClean="0">
                <a:solidFill>
                  <a:srgbClr val="92D050"/>
                </a:solidFill>
              </a:rPr>
              <a:t>Умным или глупым, честным или лживым, талантливым или бездарным может быть человек с любым темпераментом.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dirty="0" smtClean="0">
                <a:solidFill>
                  <a:srgbClr val="FFC000"/>
                </a:solidFill>
              </a:rPr>
              <a:t>Успешность человека зависит не от его темперамента, а от способностей, знаний, навыков и направленности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Материалы и ресурсы для учащихся</a:t>
            </a:r>
            <a:endParaRPr lang="ru-RU" sz="3600" dirty="0"/>
          </a:p>
        </p:txBody>
      </p:sp>
      <p:pic>
        <p:nvPicPr>
          <p:cNvPr id="11" name="Picture 2" descr="C:\Documents and Settings\Oxana.HOME-26D7B77438\Рабочий стол\IMG_36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8229364" y="2348881"/>
            <a:ext cx="1432522" cy="186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55" y="6486145"/>
            <a:ext cx="9882846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Урок 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116463" y="2276873"/>
            <a:ext cx="7956884" cy="1728217"/>
          </a:xfrm>
          <a:noFill/>
        </p:spPr>
        <p:txBody>
          <a:bodyPr/>
          <a:lstStyle/>
          <a:p>
            <a:r>
              <a:rPr lang="ru-RU" b="0" dirty="0" smtClean="0">
                <a:solidFill>
                  <a:schemeClr val="tx1">
                    <a:lumMod val="95000"/>
                  </a:schemeClr>
                </a:solidFill>
              </a:rPr>
              <a:t>Рабочая тетрадь: </a:t>
            </a:r>
            <a:r>
              <a:rPr lang="ru-RU" sz="1800" dirty="0" err="1"/>
              <a:t>Резапкина</a:t>
            </a:r>
            <a:r>
              <a:rPr lang="ru-RU" sz="1800" dirty="0"/>
              <a:t> Г.В. </a:t>
            </a:r>
            <a:r>
              <a:rPr lang="ru-RU" sz="1800" dirty="0" smtClean="0"/>
              <a:t>Психология </a:t>
            </a:r>
            <a:r>
              <a:rPr lang="ru-RU" sz="1800" dirty="0"/>
              <a:t>и выбор </a:t>
            </a:r>
            <a:r>
              <a:rPr lang="ru-RU" sz="1800" dirty="0" smtClean="0"/>
              <a:t>профессии, программа </a:t>
            </a:r>
            <a:r>
              <a:rPr lang="ru-RU" sz="1800" dirty="0" err="1"/>
              <a:t>предпрофильной</a:t>
            </a:r>
            <a:r>
              <a:rPr lang="ru-RU" sz="1800" dirty="0"/>
              <a:t> </a:t>
            </a:r>
            <a:r>
              <a:rPr lang="ru-RU" sz="1800" dirty="0" smtClean="0"/>
              <a:t>подготовки. Рабочая </a:t>
            </a:r>
            <a:r>
              <a:rPr lang="ru-RU" sz="1800" dirty="0"/>
              <a:t>тетрадь </a:t>
            </a:r>
            <a:r>
              <a:rPr lang="ru-RU" sz="1800" dirty="0" smtClean="0"/>
              <a:t>учащегося. (Издательство </a:t>
            </a:r>
            <a:r>
              <a:rPr lang="ru-RU" sz="1800" dirty="0"/>
              <a:t>«ГЕНЕЗИС», </a:t>
            </a:r>
            <a:r>
              <a:rPr lang="en-US" sz="2000" dirty="0" smtClean="0">
                <a:hlinkClick r:id="rId3"/>
              </a:rPr>
              <a:t>www.genesis-book.ru</a:t>
            </a:r>
            <a:r>
              <a:rPr lang="ru-RU" sz="2000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Интернет-ресурс: </a:t>
            </a:r>
            <a:r>
              <a:rPr lang="ru-RU" sz="2000" dirty="0"/>
              <a:t>Методический кабинет </a:t>
            </a:r>
            <a:r>
              <a:rPr lang="ru-RU" sz="2000" dirty="0" smtClean="0"/>
              <a:t>профориентации  </a:t>
            </a:r>
          </a:p>
          <a:p>
            <a:pPr marL="355600" indent="0">
              <a:buNone/>
            </a:pP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://metodkabi.net.ru</a:t>
            </a:r>
            <a:r>
              <a:rPr lang="en-US" sz="3200" dirty="0" smtClean="0">
                <a:hlinkClick r:id="rId4"/>
              </a:rPr>
              <a:t>/</a:t>
            </a:r>
            <a:endParaRPr lang="ru-RU" sz="3200" dirty="0" smtClean="0"/>
          </a:p>
          <a:p>
            <a:pPr marL="0" indent="0">
              <a:buNone/>
            </a:pPr>
            <a:r>
              <a:rPr lang="ru-RU" sz="1800" b="1" dirty="0" smtClean="0"/>
              <a:t>      </a:t>
            </a:r>
            <a:endParaRPr lang="ru-RU" sz="2000" dirty="0"/>
          </a:p>
          <a:p>
            <a:pPr marL="514350" indent="-514350" algn="ctr">
              <a:buFont typeface="+mj-lt"/>
              <a:buAutoNum type="arabicPeriod"/>
            </a:pPr>
            <a:endParaRPr lang="ru-RU" b="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Oxana\Desktop\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4725145"/>
            <a:ext cx="421005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6750" y="214313"/>
            <a:ext cx="8750300" cy="869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ГИППОКРАТ  </a:t>
            </a:r>
            <a:br>
              <a:rPr lang="ru-RU" dirty="0" smtClean="0"/>
            </a:br>
            <a:r>
              <a:rPr lang="ru-RU" sz="3600" i="1" dirty="0" smtClean="0"/>
              <a:t>( </a:t>
            </a:r>
            <a:r>
              <a:rPr lang="en-US" sz="3600" b="1" i="1" dirty="0" smtClean="0"/>
              <a:t>V</a:t>
            </a:r>
            <a:r>
              <a:rPr lang="ru-RU" sz="3600" i="1" dirty="0" smtClean="0"/>
              <a:t>век до нашей  эры. Греческий врач и педагог )</a:t>
            </a:r>
            <a:endParaRPr lang="ru-RU" sz="3600" i="1" dirty="0"/>
          </a:p>
        </p:txBody>
      </p:sp>
      <p:sp>
        <p:nvSpPr>
          <p:cNvPr id="12291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14432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sp>
        <p:nvSpPr>
          <p:cNvPr id="12292" name="Содержимое 5"/>
          <p:cNvSpPr>
            <a:spLocks noGrp="1"/>
          </p:cNvSpPr>
          <p:nvPr>
            <p:ph sz="quarter" idx="1"/>
          </p:nvPr>
        </p:nvSpPr>
        <p:spPr>
          <a:xfrm>
            <a:off x="2961320" y="1916832"/>
            <a:ext cx="6934200" cy="3000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В роду Гиппократа было около 17 поколений врачей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 smtClean="0"/>
          </a:p>
          <a:p>
            <a:pPr eaLnBrk="1" hangingPunct="1"/>
            <a:r>
              <a:rPr lang="ru-RU" sz="3600" dirty="0" smtClean="0"/>
              <a:t>Описал все ныне известные типы людей: сангвиника, холерика, меланхолика и флегматика.</a:t>
            </a:r>
          </a:p>
        </p:txBody>
      </p:sp>
      <p:pic>
        <p:nvPicPr>
          <p:cNvPr id="12293" name="Picture 3" descr="C:\Documents and Settings\Oxana.HOME-26D7B77438\Рабочий стол\hippocrat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504" y="2204864"/>
            <a:ext cx="22959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38313" y="4714875"/>
            <a:ext cx="7924800" cy="685800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Всем  спасибо  за  внимание !!!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8131" name="Нижний колонтитул 2"/>
          <p:cNvSpPr>
            <a:spLocks noGrp="1"/>
          </p:cNvSpPr>
          <p:nvPr>
            <p:ph type="ftr" sz="quarter" idx="12"/>
          </p:nvPr>
        </p:nvSpPr>
        <p:spPr bwMode="auto">
          <a:xfrm>
            <a:off x="4953000" y="6492875"/>
            <a:ext cx="49530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Урок 2</a:t>
            </a:r>
          </a:p>
        </p:txBody>
      </p:sp>
      <p:pic>
        <p:nvPicPr>
          <p:cNvPr id="10" name="Рисунок 9" descr="peremenk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0688" y="0"/>
            <a:ext cx="8215312" cy="4568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2024063" y="0"/>
            <a:ext cx="7881937" cy="1143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Гиппократ  сравнивал  четыре  типа темперамента  с  четырьмя  стихиями</a:t>
            </a:r>
            <a:endParaRPr lang="ru-RU" smtClean="0"/>
          </a:p>
        </p:txBody>
      </p:sp>
      <p:sp>
        <p:nvSpPr>
          <p:cNvPr id="13315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88413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pic>
        <p:nvPicPr>
          <p:cNvPr id="13323" name="Picture 7" descr="C:\Documents and Settings\Oxana.HOME-26D7B77438\Рабочий стол\DSC_05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41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6853833"/>
              </p:ext>
            </p:extLst>
          </p:nvPr>
        </p:nvGraphicFramePr>
        <p:xfrm>
          <a:off x="3584848" y="184482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Текст 11"/>
          <p:cNvSpPr>
            <a:spLocks noGrp="1"/>
          </p:cNvSpPr>
          <p:nvPr>
            <p:ph type="body" idx="2"/>
          </p:nvPr>
        </p:nvSpPr>
        <p:spPr>
          <a:xfrm>
            <a:off x="416496" y="1988840"/>
            <a:ext cx="3744416" cy="4392488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Гармония  четырёх стихий  создаёт  жизнь на  Земле, </a:t>
            </a:r>
          </a:p>
          <a:p>
            <a:pPr eaLnBrk="1" hangingPunct="1"/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гармония  четырёх начал  в  человеке позволяет  жить  ему полноценной  жизнью</a:t>
            </a:r>
          </a:p>
        </p:txBody>
      </p:sp>
    </p:spTree>
    <p:extLst>
      <p:ext uri="{BB962C8B-B14F-4D97-AF65-F5344CB8AC3E}">
        <p14:creationId xmlns:p14="http://schemas.microsoft.com/office/powerpoint/2010/main" val="21773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8690727"/>
              </p:ext>
            </p:extLst>
          </p:nvPr>
        </p:nvGraphicFramePr>
        <p:xfrm>
          <a:off x="3284760" y="1852992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>
          <a:xfrm>
            <a:off x="309563" y="0"/>
            <a:ext cx="9245600" cy="1143000"/>
          </a:xfrm>
        </p:spPr>
        <p:txBody>
          <a:bodyPr/>
          <a:lstStyle/>
          <a:p>
            <a:pPr eaLnBrk="1" hangingPunct="1"/>
            <a:r>
              <a:rPr lang="ru-RU" smtClean="0"/>
              <a:t>Иван  Петрович  ПАВЛОВ  (1849-1936)</a:t>
            </a:r>
          </a:p>
        </p:txBody>
      </p:sp>
      <p:sp>
        <p:nvSpPr>
          <p:cNvPr id="1433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pic>
        <p:nvPicPr>
          <p:cNvPr id="14342" name="Picture 3" descr="C:\Documents and Settings\Oxana.HOME-26D7B77438\Рабочий стол\iCAQ0VMF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88904" y="2679103"/>
            <a:ext cx="2170113" cy="269081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одержимое 6"/>
          <p:cNvSpPr>
            <a:spLocks noGrp="1"/>
          </p:cNvSpPr>
          <p:nvPr>
            <p:ph sz="quarter" idx="1"/>
          </p:nvPr>
        </p:nvSpPr>
        <p:spPr>
          <a:xfrm>
            <a:off x="238125" y="1857375"/>
            <a:ext cx="3968750" cy="44196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один из авторитетнейших учёных России,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физиолог,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психолог,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создатель науки о  высшей нервной деятельности,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основатель крупнейшей российской физиологической школы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800" dirty="0" smtClean="0"/>
              <a:t>Лауреат Нобелевской премии 1904года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0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575" y="0"/>
            <a:ext cx="883285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Задание  №1,  стр.6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C000"/>
                </a:solidFill>
              </a:rPr>
              <a:t>Темперамент   и  свойства  нервной  системы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1536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78474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81000" y="1857375"/>
            <a:ext cx="8643938" cy="428625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Рассмотрите   таблицу  и  подумайте.  Какие  характеристики  точнее  всего  описывают: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dirty="0" smtClean="0"/>
              <a:t>  ваш   темперамент,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dirty="0" smtClean="0"/>
              <a:t>  темперамент  ваших  родителей,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dirty="0" smtClean="0"/>
              <a:t>  темперамент  вашего  друга  или   подруги,   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dirty="0" smtClean="0"/>
              <a:t>     соседа  по  парте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6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dirty="0" smtClean="0"/>
              <a:t>Запишите  ответ  рядом  с  таблицей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47089" y="6492875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125" y="285750"/>
          <a:ext cx="942981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928826"/>
                <a:gridCol w="2357454"/>
                <a:gridCol w="2000264"/>
                <a:gridCol w="157163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Темперамент </a:t>
                      </a:r>
                    </a:p>
                    <a:p>
                      <a:pPr algn="ctr"/>
                      <a:r>
                        <a:rPr lang="ru-RU" dirty="0" smtClean="0"/>
                        <a:t>по Гиппократу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Похож на киногероя из фильма </a:t>
                      </a:r>
                    </a:p>
                    <a:p>
                      <a:pPr algn="ctr"/>
                      <a:r>
                        <a:rPr lang="ru-RU" dirty="0" smtClean="0"/>
                        <a:t>«Три мушкетёра и </a:t>
                      </a:r>
                      <a:r>
                        <a:rPr lang="ru-RU" dirty="0" err="1" smtClean="0"/>
                        <a:t>д</a:t>
                      </a:r>
                      <a:r>
                        <a:rPr lang="en-US" dirty="0" smtClean="0"/>
                        <a:t>’</a:t>
                      </a:r>
                      <a:r>
                        <a:rPr lang="ru-RU" dirty="0" err="1" smtClean="0"/>
                        <a:t>Артаньян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Краткая </a:t>
                      </a:r>
                    </a:p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</a:t>
                      </a:r>
                    </a:p>
                    <a:p>
                      <a:pPr algn="ctr"/>
                      <a:r>
                        <a:rPr lang="ru-RU" dirty="0" smtClean="0"/>
                        <a:t>нервной системы</a:t>
                      </a:r>
                    </a:p>
                    <a:p>
                      <a:pPr algn="ctr"/>
                      <a:r>
                        <a:rPr lang="ru-RU" dirty="0" smtClean="0"/>
                        <a:t>По Павлову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Выдающиеся личности</a:t>
                      </a:r>
                      <a:endParaRPr lang="ru-RU" dirty="0"/>
                    </a:p>
                  </a:txBody>
                  <a:tcPr/>
                </a:tc>
              </a:tr>
              <a:tr h="303910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ФЛЕГМАТИК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/>
                        <a:t>Атос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Работоспособный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err="1" smtClean="0"/>
                        <a:t>Малоэмоциональный</a:t>
                      </a:r>
                      <a:endParaRPr lang="ru-RU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Серьёзный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Надёжный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Спокойный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Сильный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Уравновешенный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Малоподвижный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     Кутузов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Крылов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Ньютон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07" name="Picture 5" descr="C:\Documents and Settings\Oxana.HOME-26D7B77438\Рабочий стол\ку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0" y="1785938"/>
            <a:ext cx="863600" cy="107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8" name="Picture 6" descr="C:\Documents and Settings\Oxana.HOME-26D7B77438\Рабочий стол\крылов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0" y="3214688"/>
            <a:ext cx="857250" cy="103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9" name="Picture 7" descr="C:\Documents and Settings\Oxana.HOME-26D7B77438\Рабочий стол\newton_b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0" y="4643438"/>
            <a:ext cx="85725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38125" y="5857875"/>
            <a:ext cx="5715000" cy="3698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Кому   из  ваших  знакомых  соответствует  этот  образ?</a:t>
            </a:r>
          </a:p>
        </p:txBody>
      </p:sp>
      <p:pic>
        <p:nvPicPr>
          <p:cNvPr id="2050" name="Picture 2" descr="C:\Users\Oxana\Desktop\40357787_3M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287033"/>
            <a:ext cx="3011870" cy="2258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4033837" y="6488413"/>
            <a:ext cx="5872163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Урок 2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125" y="1071563"/>
          <a:ext cx="9429815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2071702"/>
                <a:gridCol w="2214578"/>
                <a:gridCol w="2000264"/>
                <a:gridCol w="1571635"/>
              </a:tblGrid>
              <a:tr h="1601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Темперамент </a:t>
                      </a:r>
                    </a:p>
                    <a:p>
                      <a:pPr algn="ctr"/>
                      <a:r>
                        <a:rPr lang="ru-RU" dirty="0" smtClean="0"/>
                        <a:t>по Гиппократу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Похож на киногероя из фильма </a:t>
                      </a:r>
                    </a:p>
                    <a:p>
                      <a:pPr algn="ctr"/>
                      <a:r>
                        <a:rPr lang="ru-RU" dirty="0" smtClean="0"/>
                        <a:t>«Три мушкетёра и </a:t>
                      </a:r>
                      <a:r>
                        <a:rPr lang="ru-RU" dirty="0" err="1" smtClean="0"/>
                        <a:t>д</a:t>
                      </a:r>
                      <a:r>
                        <a:rPr lang="en-US" dirty="0" smtClean="0"/>
                        <a:t>’</a:t>
                      </a:r>
                      <a:r>
                        <a:rPr lang="ru-RU" dirty="0" err="1" smtClean="0"/>
                        <a:t>Артаньян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Краткая </a:t>
                      </a:r>
                    </a:p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</a:t>
                      </a:r>
                    </a:p>
                    <a:p>
                      <a:pPr algn="ctr"/>
                      <a:r>
                        <a:rPr lang="ru-RU" dirty="0" smtClean="0"/>
                        <a:t>нервной системы</a:t>
                      </a:r>
                    </a:p>
                    <a:p>
                      <a:pPr algn="ctr"/>
                      <a:r>
                        <a:rPr lang="ru-RU" dirty="0" smtClean="0"/>
                        <a:t>По Павлову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Выдающиеся личности</a:t>
                      </a:r>
                      <a:endParaRPr lang="ru-RU" dirty="0"/>
                    </a:p>
                  </a:txBody>
                  <a:tcPr/>
                </a:tc>
              </a:tr>
              <a:tr h="332739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САНГВИНИК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smtClean="0"/>
                        <a:t>Портос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Активный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Энергичный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mtClean="0"/>
                        <a:t>Жизнерадостный</a:t>
                      </a:r>
                      <a:endParaRPr lang="ru-RU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mtClean="0"/>
                        <a:t>Легкомысленный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mtClean="0"/>
                        <a:t>Беззаботный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Сильный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Уравновешенный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Подвижный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dirty="0" smtClean="0"/>
                        <a:t>     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Наполеон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32" name="Picture 3" descr="C:\Documents and Settings\Oxana.HOME-26D7B77438\Рабочий стол\на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10562" y="2799431"/>
            <a:ext cx="10572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38125" y="5643563"/>
            <a:ext cx="5715000" cy="369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Кому   из  ваших  знакомых  соответствует  этот  образ?</a:t>
            </a:r>
          </a:p>
        </p:txBody>
      </p:sp>
      <p:pic>
        <p:nvPicPr>
          <p:cNvPr id="3074" name="Picture 2" descr="C:\Users\Oxana\Desktop\3d5bb626-ad62-41fb-baf1-4b295437c9e5-w800-h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223368"/>
            <a:ext cx="2037606" cy="2037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зор на стекл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Узор на стекле</Template>
  <TotalTime>1331</TotalTime>
  <Words>2522</Words>
  <Application>Microsoft Office PowerPoint</Application>
  <PresentationFormat>Лист A4 (210x297 мм)</PresentationFormat>
  <Paragraphs>483</Paragraphs>
  <Slides>40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Узор на стекле</vt:lpstr>
      <vt:lpstr>Профориентационное  занятие по курсу Г.В.Резапкиной «Психология и выбор профессии» См. Подробнее &gt;&gt;&gt;  Методический кабинет профориентации</vt:lpstr>
      <vt:lpstr>Психология и выбор профессии</vt:lpstr>
      <vt:lpstr>Презентация PowerPoint</vt:lpstr>
      <vt:lpstr>ГИППОКРАТ   ( Vвек до нашей  эры. Греческий врач и педагог )</vt:lpstr>
      <vt:lpstr>Гиппократ  сравнивал  четыре  типа темперамента  с  четырьмя  стихиями</vt:lpstr>
      <vt:lpstr>Иван  Петрович  ПАВЛОВ  (1849-1936)</vt:lpstr>
      <vt:lpstr>Задание  №1,  стр.6 Темперамент   и  свойства  нервной 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Записать  в  тетрадь  для  конспектов:</vt:lpstr>
      <vt:lpstr>Презентация PowerPoint</vt:lpstr>
      <vt:lpstr>Задание  №2,  стр.7 Определение темперамента  (модификация Личностного опросника Г.Айзенка)</vt:lpstr>
      <vt:lpstr>Презентация PowerPoint</vt:lpstr>
      <vt:lpstr>Презентация PowerPoint</vt:lpstr>
      <vt:lpstr>Обработка и интерпретация результатов</vt:lpstr>
      <vt:lpstr>Презентация PowerPoint</vt:lpstr>
      <vt:lpstr>Презентация PowerPoint</vt:lpstr>
      <vt:lpstr>Рисунок 1, стр.9</vt:lpstr>
      <vt:lpstr>Презентация PowerPoint</vt:lpstr>
      <vt:lpstr>Презентация PowerPoint</vt:lpstr>
      <vt:lpstr>4 квадрата на рисунке – это 4 темперамента  Верхний правый квадрат. Холерический темперамент. </vt:lpstr>
      <vt:lpstr>Презентация PowerPoint</vt:lpstr>
      <vt:lpstr>Нижний левый квадрат. Флегматический темперамент</vt:lpstr>
      <vt:lpstr>Презентация PowerPoint</vt:lpstr>
      <vt:lpstr>Нижний правый квадрат. Сангвинический темперамент</vt:lpstr>
      <vt:lpstr>Презентация PowerPoint</vt:lpstr>
      <vt:lpstr>Верхний левый квадрат. Меланхолический темперамент</vt:lpstr>
      <vt:lpstr>Почему  среди  меланхоликов  нет  прославленных  полководцев?</vt:lpstr>
      <vt:lpstr>Презентация PowerPoint</vt:lpstr>
      <vt:lpstr>Любая группа людей работает эффективнее, если в ней есть представители всех темпераментов</vt:lpstr>
      <vt:lpstr>В чистом виде темпераменты встречаются редко </vt:lpstr>
      <vt:lpstr>Особенности темперамента  необходимо учитывать при выборе профессии,  но не следует путать темперамент с характером.</vt:lpstr>
      <vt:lpstr>Презентация PowerPoint</vt:lpstr>
      <vt:lpstr> ДОМАШНЕЕ   ЗАДАНИЕ</vt:lpstr>
      <vt:lpstr>Конспект  урока  №2 ТЕМПЕРАМЕНТ  И  ПРОФЕССИЯ.  ОПРЕДЕЛЕНИЕ  ТЕМПЕРАМЕНТА.</vt:lpstr>
      <vt:lpstr>Презентация PowerPoint</vt:lpstr>
      <vt:lpstr>Материалы и ресурсы для учащихся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выбор профессии</dc:title>
  <dc:creator>Detkovskaya O.V.</dc:creator>
  <cp:lastModifiedBy>Oxana Detkovskaya</cp:lastModifiedBy>
  <cp:revision>270</cp:revision>
  <dcterms:created xsi:type="dcterms:W3CDTF">2010-09-02T10:15:44Z</dcterms:created>
  <dcterms:modified xsi:type="dcterms:W3CDTF">2015-11-22T19:06:42Z</dcterms:modified>
</cp:coreProperties>
</file>