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31" r:id="rId2"/>
    <p:sldId id="293" r:id="rId3"/>
    <p:sldId id="295" r:id="rId4"/>
    <p:sldId id="299" r:id="rId5"/>
    <p:sldId id="303" r:id="rId6"/>
    <p:sldId id="322" r:id="rId7"/>
    <p:sldId id="304" r:id="rId8"/>
    <p:sldId id="323" r:id="rId9"/>
    <p:sldId id="302" r:id="rId10"/>
    <p:sldId id="305" r:id="rId11"/>
    <p:sldId id="307" r:id="rId12"/>
    <p:sldId id="301" r:id="rId13"/>
    <p:sldId id="300" r:id="rId14"/>
    <p:sldId id="308" r:id="rId15"/>
    <p:sldId id="310" r:id="rId16"/>
    <p:sldId id="309" r:id="rId17"/>
    <p:sldId id="315" r:id="rId18"/>
    <p:sldId id="319" r:id="rId19"/>
    <p:sldId id="320" r:id="rId20"/>
    <p:sldId id="318" r:id="rId21"/>
    <p:sldId id="316" r:id="rId22"/>
    <p:sldId id="314" r:id="rId23"/>
    <p:sldId id="317" r:id="rId24"/>
    <p:sldId id="313" r:id="rId25"/>
    <p:sldId id="311" r:id="rId26"/>
    <p:sldId id="312" r:id="rId27"/>
    <p:sldId id="321" r:id="rId28"/>
    <p:sldId id="324" r:id="rId29"/>
    <p:sldId id="325" r:id="rId30"/>
    <p:sldId id="326" r:id="rId31"/>
    <p:sldId id="327" r:id="rId32"/>
    <p:sldId id="297" r:id="rId33"/>
    <p:sldId id="328" r:id="rId34"/>
    <p:sldId id="298" r:id="rId35"/>
    <p:sldId id="329" r:id="rId36"/>
    <p:sldId id="332" r:id="rId37"/>
    <p:sldId id="334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00"/>
    <a:srgbClr val="FF99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09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drawings/_rels/vmlDrawing4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0.bin"/><Relationship Id="rId3" Type="http://schemas.microsoft.com/office/2006/relationships/legacyDiagramText" Target="legacyDiagramText15.bin"/><Relationship Id="rId7" Type="http://schemas.microsoft.com/office/2006/relationships/legacyDiagramText" Target="legacyDiagramText19.bin"/><Relationship Id="rId2" Type="http://schemas.microsoft.com/office/2006/relationships/legacyDiagramText" Target="legacyDiagramText14.bin"/><Relationship Id="rId1" Type="http://schemas.microsoft.com/office/2006/relationships/legacyDiagramText" Target="legacyDiagramText13.bin"/><Relationship Id="rId6" Type="http://schemas.microsoft.com/office/2006/relationships/legacyDiagramText" Target="legacyDiagramText18.bin"/><Relationship Id="rId5" Type="http://schemas.microsoft.com/office/2006/relationships/legacyDiagramText" Target="legacyDiagramText17.bin"/><Relationship Id="rId4" Type="http://schemas.microsoft.com/office/2006/relationships/legacyDiagramText" Target="legacyDiagramText16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3.bin"/><Relationship Id="rId2" Type="http://schemas.microsoft.com/office/2006/relationships/legacyDiagramText" Target="legacyDiagramText22.bin"/><Relationship Id="rId1" Type="http://schemas.microsoft.com/office/2006/relationships/legacyDiagramText" Target="legacyDiagramText2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27B884-BF8B-4664-8E83-B8EBE19CB6BA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30D2DC-81C8-41C0-B76C-F269FDF85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9966BF-39CF-4B09-A43A-6FC1D208D069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EF2A2A-899C-4590-973F-6D8764CB6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0CE4C8C-BD7C-495C-9DDE-571DF7C12F0D}" type="slidenum">
              <a:rPr lang="ru-RU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28BB6F-BD1F-4DBD-A7B5-C7D04E1415B2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C71C486-68FD-49C6-96EB-E1D91BB9993C}" type="slidenum">
              <a:rPr lang="ru-RU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599EEC7-CB2D-41F9-B9AD-6D7DFB8041D2}" type="slidenum">
              <a:rPr lang="ru-RU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80F636-8F7B-4977-AD56-97FE711D0136}" type="slidenum">
              <a:rPr lang="ru-RU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789BCBC-865C-456C-A1EF-AB2FC36DA882}" type="slidenum">
              <a:rPr lang="ru-RU" sz="1200">
                <a:latin typeface="+mn-lt"/>
                <a:cs typeface="+mn-cs"/>
              </a:rPr>
              <a:pPr algn="r">
                <a:defRPr/>
              </a:pPr>
              <a:t>25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F69BA-F128-474F-B186-982C2F9781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84ADC-086F-4E0B-9682-311226634BA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1AC40-6DEA-46EF-9390-BDEC4ED11B66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4BA691-D83B-43CC-860B-6A7F6D870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2A3E-32E3-4824-88F1-C991624678EB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F4AD-061F-41C5-94D0-7F4B89B57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57E1D-2807-45DC-9D02-2507E52D12AF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612B5-2D6C-4FC9-9F60-0D7A40DCD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ECB0-3FF2-444F-838D-ED4BD590E18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F6CD-DF5B-40A1-B514-4A54D49C8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09F3-ACE2-4298-8C12-EC4CB265D81E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ACA2-8E35-4186-AA46-6E6293BE8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28600"/>
            <a:ext cx="8156575" cy="58975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1E50-67F3-48B4-9A79-99711BB95F5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04E8-9EF0-41C6-9286-B16133092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EE4B-B5DD-4010-B263-566B2E8891C7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3642-EF01-4011-BDA9-30003FB26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0D154-94AE-44A4-A37E-5E807D42082E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9732-1F40-4DD2-BF12-F7527E4AF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3" y="2743203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491C-6D97-46AE-8ACA-93B803D257F8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53970B-56E9-4B81-93E7-8E03311DA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28C556-1617-4E46-946F-02C1FC168B6A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747F8F-9414-4D64-9A61-E2C62F3A5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2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DEF80E-557A-438E-998D-A3D19AECE34F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128722-4E9D-4BE4-8E14-EFBD4B1A6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7DD9-EAE1-4B59-801B-11E07FB15138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82EE2-E90D-4292-91AA-2B14F9DCB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8A626-3F42-4E1F-8458-D72840B689C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6542D4-FF77-45AB-9018-39D9B9925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2"/>
            <a:ext cx="80772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1D27-374E-4545-8854-85DEA39180B9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8D32-EEF2-4601-85B1-2321ADB18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477AAC-8688-4FB8-BA5E-7012D564E98A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283F3C-8EE9-44AD-B9F9-E7A621BBD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388AC1-9680-4933-95E1-E3FAB25E258E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1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560CA-BD11-4D13-A0E0-6F91C1CE6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0" r:id="rId2"/>
    <p:sldLayoutId id="2147483799" r:id="rId3"/>
    <p:sldLayoutId id="2147483800" r:id="rId4"/>
    <p:sldLayoutId id="2147483801" r:id="rId5"/>
    <p:sldLayoutId id="2147483791" r:id="rId6"/>
    <p:sldLayoutId id="2147483802" r:id="rId7"/>
    <p:sldLayoutId id="2147483792" r:id="rId8"/>
    <p:sldLayoutId id="2147483803" r:id="rId9"/>
    <p:sldLayoutId id="2147483793" r:id="rId10"/>
    <p:sldLayoutId id="2147483804" r:id="rId11"/>
    <p:sldLayoutId id="2147483794" r:id="rId12"/>
    <p:sldLayoutId id="2147483795" r:id="rId13"/>
    <p:sldLayoutId id="2147483796" r:id="rId14"/>
    <p:sldLayoutId id="2147483797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2DA7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ADA7A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enesis-book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250" y="5516563"/>
            <a:ext cx="7524750" cy="685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r>
              <a:rPr lang="ru-RU" sz="6400" b="1" dirty="0" smtClean="0">
                <a:latin typeface="+mj-lt"/>
              </a:rPr>
              <a:t>Презентация  подготовлена  педагогом-психологом  ГОУ ЦО № 771,  г.Москвы</a:t>
            </a:r>
          </a:p>
          <a:p>
            <a:pPr algn="ctr" eaLnBrk="1" hangingPunct="1">
              <a:defRPr/>
            </a:pPr>
            <a:r>
              <a:rPr lang="ru-RU" sz="6400" b="1" dirty="0" smtClean="0">
                <a:latin typeface="+mj-lt"/>
              </a:rPr>
              <a:t>ДЕТКОВСКОЙ  ОКСАНОЙ  ВЛАДИМИРОВНОЙ</a:t>
            </a:r>
            <a:endParaRPr lang="ru-RU" sz="6400" b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Профориентационное  занятие</a:t>
            </a:r>
            <a:br>
              <a:rPr lang="ru-RU" b="1" spc="150" dirty="0" smtClean="0">
                <a:solidFill>
                  <a:srgbClr val="002060"/>
                </a:solidFill>
                <a:latin typeface="+mn-lt"/>
              </a:rPr>
            </a:b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по курсу Г.В.Резапкиной</a:t>
            </a:r>
            <a:endParaRPr lang="ru-RU" b="1" spc="15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Урок 4</a:t>
            </a:r>
            <a:endParaRPr lang="ru-RU" dirty="0"/>
          </a:p>
        </p:txBody>
      </p:sp>
      <p:pic>
        <p:nvPicPr>
          <p:cNvPr id="1026" name="Picture 2" descr="C:\Users\Oxana\Desktop\untitle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548680"/>
            <a:ext cx="3600400" cy="34694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Номер слайда 12"/>
          <p:cNvSpPr txBox="1">
            <a:spLocks noGrp="1"/>
          </p:cNvSpPr>
          <p:nvPr/>
        </p:nvSpPr>
        <p:spPr bwMode="auto">
          <a:xfrm>
            <a:off x="0" y="1752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8" name="Нижний колонтитул 4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sp>
        <p:nvSpPr>
          <p:cNvPr id="2059" name="TextBox 9"/>
          <p:cNvSpPr txBox="1">
            <a:spLocks noChangeArrowheads="1"/>
          </p:cNvSpPr>
          <p:nvPr/>
        </p:nvSpPr>
        <p:spPr bwMode="auto">
          <a:xfrm>
            <a:off x="1571625" y="2857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  <p:graphicFrame>
        <p:nvGraphicFramePr>
          <p:cNvPr id="2050" name="Organization Chart 8"/>
          <p:cNvGraphicFramePr>
            <a:graphicFrameLocks/>
          </p:cNvGraphicFramePr>
          <p:nvPr/>
        </p:nvGraphicFramePr>
        <p:xfrm>
          <a:off x="827088" y="2016125"/>
          <a:ext cx="7848600" cy="39338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2"/>
          <p:cNvSpPr txBox="1">
            <a:spLocks noGrp="1"/>
          </p:cNvSpPr>
          <p:nvPr/>
        </p:nvSpPr>
        <p:spPr bwMode="auto">
          <a:xfrm>
            <a:off x="0" y="1752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531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636838"/>
            <a:ext cx="9144000" cy="2520950"/>
          </a:xfrm>
        </p:spPr>
        <p:txBody>
          <a:bodyPr/>
          <a:lstStyle/>
          <a:p>
            <a:pPr marL="762000" indent="-762000" eaLnBrk="1" hangingPunct="1"/>
            <a:r>
              <a:rPr lang="ru-RU" sz="3600" smtClean="0">
                <a:solidFill>
                  <a:srgbClr val="FFC000"/>
                </a:solidFill>
              </a:rPr>
              <a:t/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>1. Стресс – адаптационная реакция организма</a:t>
            </a:r>
            <a:r>
              <a:rPr lang="ru-RU" sz="3200" b="1" smtClean="0">
                <a:solidFill>
                  <a:srgbClr val="FFC000"/>
                </a:solidFill>
              </a:rPr>
              <a:t> </a:t>
            </a:r>
            <a:r>
              <a:rPr lang="ru-RU" sz="3200" smtClean="0">
                <a:solidFill>
                  <a:srgbClr val="FFC000"/>
                </a:solidFill>
              </a:rPr>
              <a:t>на потенциально вредные стимулы.</a:t>
            </a:r>
            <a:br>
              <a:rPr lang="ru-RU" sz="32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/>
            </a:r>
            <a:br>
              <a:rPr lang="ru-RU" sz="32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>2. Дистресс – неприятен и наносит вред организму.</a:t>
            </a:r>
            <a:br>
              <a:rPr lang="ru-RU" sz="32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/>
            </a:r>
            <a:br>
              <a:rPr lang="ru-RU" sz="32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>3. Биологическая функция стресса – адаптация</a:t>
            </a:r>
            <a:br>
              <a:rPr lang="ru-RU" sz="32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/>
            </a:r>
            <a:br>
              <a:rPr lang="ru-RU" sz="3200" smtClean="0">
                <a:solidFill>
                  <a:srgbClr val="FFC000"/>
                </a:solidFill>
              </a:rPr>
            </a:br>
            <a:r>
              <a:rPr lang="ru-RU" sz="3200" smtClean="0">
                <a:solidFill>
                  <a:srgbClr val="FFC000"/>
                </a:solidFill>
              </a:rPr>
              <a:t>4. Стрессор – воздействие, вызывающее стресс</a:t>
            </a:r>
          </a:p>
        </p:txBody>
      </p:sp>
      <p:sp>
        <p:nvSpPr>
          <p:cNvPr id="22532" name="Нижний колонтитул 4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1571625" y="2857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rganization Chart 8"/>
          <p:cNvGraphicFramePr>
            <a:graphicFrameLocks/>
          </p:cNvGraphicFramePr>
          <p:nvPr>
            <p:ph type="dgm" idx="1"/>
          </p:nvPr>
        </p:nvGraphicFramePr>
        <p:xfrm>
          <a:off x="539750" y="260350"/>
          <a:ext cx="8280400" cy="5256213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1619250" y="5661025"/>
            <a:ext cx="4105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Человек не успевает принять важное решение в определенное время при высокой ответственности</a:t>
            </a:r>
          </a:p>
        </p:txBody>
      </p:sp>
      <p:sp>
        <p:nvSpPr>
          <p:cNvPr id="3087" name="Text Box 21"/>
          <p:cNvSpPr txBox="1">
            <a:spLocks noChangeArrowheads="1"/>
          </p:cNvSpPr>
          <p:nvPr/>
        </p:nvSpPr>
        <p:spPr bwMode="auto">
          <a:xfrm>
            <a:off x="6156325" y="5805488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Словесные раздражители</a:t>
            </a:r>
          </a:p>
        </p:txBody>
      </p:sp>
      <p:sp>
        <p:nvSpPr>
          <p:cNvPr id="3088" name="Text Box 22"/>
          <p:cNvSpPr txBox="1">
            <a:spLocks noChangeArrowheads="1"/>
          </p:cNvSpPr>
          <p:nvPr/>
        </p:nvSpPr>
        <p:spPr bwMode="auto">
          <a:xfrm>
            <a:off x="0" y="3644900"/>
            <a:ext cx="500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n-US"/>
              <a:t>t</a:t>
            </a:r>
            <a:r>
              <a:rPr lang="ru-RU"/>
              <a:t>, физическая нагрузка, травмы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9900"/>
                </a:solidFill>
              </a:rPr>
              <a:t>Г.Селье выделяет </a:t>
            </a:r>
            <a:r>
              <a:rPr lang="en-US" sz="4000" smtClean="0">
                <a:solidFill>
                  <a:srgbClr val="FF9900"/>
                </a:solidFill>
                <a:latin typeface="Calibri" pitchFamily="34" charset="0"/>
              </a:rPr>
              <a:t>III</a:t>
            </a:r>
            <a:r>
              <a:rPr lang="ru-RU" sz="4000" smtClean="0">
                <a:solidFill>
                  <a:srgbClr val="FF9900"/>
                </a:solidFill>
              </a:rPr>
              <a:t> стадии стресса: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611188" y="0"/>
            <a:ext cx="8153400" cy="46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500" smtClean="0">
                <a:solidFill>
                  <a:srgbClr val="FF0000"/>
                </a:solidFill>
              </a:rPr>
              <a:t>Записать  в  тетрадь  для  конспектов:</a:t>
            </a:r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68313" y="3213100"/>
            <a:ext cx="813593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4800">
                <a:solidFill>
                  <a:srgbClr val="FF9900"/>
                </a:solidFill>
                <a:latin typeface="Calibri" pitchFamily="34" charset="0"/>
              </a:rPr>
              <a:t>I</a:t>
            </a:r>
            <a:r>
              <a:rPr lang="ru-RU" sz="4800">
                <a:solidFill>
                  <a:srgbClr val="FF9900"/>
                </a:solidFill>
                <a:latin typeface="Calibri" pitchFamily="34" charset="0"/>
              </a:rPr>
              <a:t>   – стадия ТРЕВОГИ</a:t>
            </a: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4800">
                <a:solidFill>
                  <a:srgbClr val="FF9900"/>
                </a:solidFill>
                <a:latin typeface="Calibri" pitchFamily="34" charset="0"/>
              </a:rPr>
              <a:t>II </a:t>
            </a:r>
            <a:r>
              <a:rPr lang="ru-RU" sz="480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n-US" sz="4800">
                <a:solidFill>
                  <a:srgbClr val="FF9900"/>
                </a:solidFill>
                <a:latin typeface="Calibri" pitchFamily="34" charset="0"/>
              </a:rPr>
              <a:t>– </a:t>
            </a:r>
            <a:r>
              <a:rPr lang="ru-RU" sz="4800">
                <a:solidFill>
                  <a:srgbClr val="FF9900"/>
                </a:solidFill>
                <a:latin typeface="Calibri" pitchFamily="34" charset="0"/>
              </a:rPr>
              <a:t>стадия СОПРОТИВЛЕНИЯ</a:t>
            </a: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4800">
                <a:solidFill>
                  <a:srgbClr val="FF9900"/>
                </a:solidFill>
                <a:latin typeface="Calibri" pitchFamily="34" charset="0"/>
              </a:rPr>
              <a:t>III – </a:t>
            </a:r>
            <a:r>
              <a:rPr lang="ru-RU" sz="4800">
                <a:solidFill>
                  <a:srgbClr val="FF9900"/>
                </a:solidFill>
                <a:latin typeface="Calibri" pitchFamily="34" charset="0"/>
              </a:rPr>
              <a:t>стадия ИСТОЩЕНИЯ</a:t>
            </a:r>
          </a:p>
        </p:txBody>
      </p:sp>
      <p:pic>
        <p:nvPicPr>
          <p:cNvPr id="23557" name="Picture 5" descr="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960563"/>
            <a:ext cx="2232025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92D050"/>
                </a:solidFill>
              </a:rPr>
              <a:t>Стадия тревоги: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1534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800" smtClean="0"/>
              <a:t>Мобилизация адаптационных возможностей организма, при которой </a:t>
            </a:r>
            <a:r>
              <a:rPr lang="ru-RU" sz="4800" b="1" smtClean="0">
                <a:solidFill>
                  <a:srgbClr val="92D050"/>
                </a:solidFill>
              </a:rPr>
              <a:t>сопротивляемость стрессу падает ниже нормы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92D050"/>
                </a:solidFill>
              </a:rPr>
              <a:t>Стадия сопротивления: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153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800" smtClean="0"/>
              <a:t>Когда стресс совместим с возможностями адаптации.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800" smtClean="0"/>
              <a:t>При этом </a:t>
            </a:r>
            <a:r>
              <a:rPr lang="ru-RU" sz="4800" smtClean="0">
                <a:solidFill>
                  <a:srgbClr val="92D050"/>
                </a:solidFill>
              </a:rPr>
              <a:t>признаки тревоги исчезают, а уровень сопротивляемости повышается</a:t>
            </a:r>
            <a:endParaRPr lang="ru-RU" sz="4800" b="1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92D050"/>
                </a:solidFill>
              </a:rPr>
              <a:t>Стадия истощения: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1534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700" smtClean="0"/>
              <a:t>В результате длительного воздействия стрессового раздражителя, несмотря на возросшую сопротивляемость стрессу </a:t>
            </a:r>
            <a:r>
              <a:rPr lang="ru-RU" sz="3700" smtClean="0">
                <a:solidFill>
                  <a:srgbClr val="92D050"/>
                </a:solidFill>
              </a:rPr>
              <a:t>запасы адаптационной энергии постепенно истощаются.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700" smtClean="0"/>
              <a:t>Признаки тревоги становятся ярче (вновь возникают) и уже необратимы.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700" smtClean="0"/>
              <a:t>Индивид погибает.</a:t>
            </a:r>
            <a:endParaRPr lang="ru-RU" sz="3700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grafick_stres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438"/>
            <a:ext cx="9144000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Реакция  организма  на  различные  виды  стресса</a:t>
            </a:r>
          </a:p>
        </p:txBody>
      </p:sp>
      <p:sp>
        <p:nvSpPr>
          <p:cNvPr id="27652" name="Line 10"/>
          <p:cNvSpPr>
            <a:spLocks noChangeShapeType="1"/>
          </p:cNvSpPr>
          <p:nvPr/>
        </p:nvSpPr>
        <p:spPr bwMode="auto">
          <a:xfrm flipV="1">
            <a:off x="1547813" y="3357563"/>
            <a:ext cx="576262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11"/>
          <p:cNvSpPr>
            <a:spLocks noChangeShapeType="1"/>
          </p:cNvSpPr>
          <p:nvPr/>
        </p:nvSpPr>
        <p:spPr bwMode="auto">
          <a:xfrm flipV="1">
            <a:off x="2339975" y="2492375"/>
            <a:ext cx="504825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2987675" y="1196975"/>
            <a:ext cx="1871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I</a:t>
            </a:r>
            <a:r>
              <a:rPr lang="ru-RU" b="1">
                <a:solidFill>
                  <a:schemeClr val="bg1"/>
                </a:solidFill>
              </a:rPr>
              <a:t> стадия</a:t>
            </a:r>
            <a:r>
              <a:rPr lang="ru-RU">
                <a:solidFill>
                  <a:schemeClr val="bg1"/>
                </a:solidFill>
              </a:rPr>
              <a:t> - ТРЕВОГА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4932363" y="1125538"/>
            <a:ext cx="2520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II</a:t>
            </a:r>
            <a:r>
              <a:rPr lang="ru-RU" b="1">
                <a:solidFill>
                  <a:schemeClr val="bg1"/>
                </a:solidFill>
              </a:rPr>
              <a:t> стадия</a:t>
            </a:r>
            <a:r>
              <a:rPr lang="ru-RU">
                <a:solidFill>
                  <a:schemeClr val="bg1"/>
                </a:solidFill>
              </a:rPr>
              <a:t> – СОПРОТИВЛЕНИЕ,                 ВОССТАНОВЛЕНИЕ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2987675" y="3789363"/>
            <a:ext cx="28813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</a:rPr>
              <a:t>активизация защитных свойств организма. От неск.минут до неск.часов</a:t>
            </a:r>
          </a:p>
        </p:txBody>
      </p:sp>
      <p:sp>
        <p:nvSpPr>
          <p:cNvPr id="27657" name="Line 15"/>
          <p:cNvSpPr>
            <a:spLocks noChangeShapeType="1"/>
          </p:cNvSpPr>
          <p:nvPr/>
        </p:nvSpPr>
        <p:spPr bwMode="auto">
          <a:xfrm flipV="1">
            <a:off x="2771775" y="4076700"/>
            <a:ext cx="287338" cy="73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8" name="Text Box 16"/>
          <p:cNvSpPr txBox="1">
            <a:spLocks noChangeArrowheads="1"/>
          </p:cNvSpPr>
          <p:nvPr/>
        </p:nvSpPr>
        <p:spPr bwMode="auto">
          <a:xfrm>
            <a:off x="1547813" y="292417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Эустресс</a:t>
            </a:r>
          </a:p>
        </p:txBody>
      </p:sp>
      <p:sp>
        <p:nvSpPr>
          <p:cNvPr id="27659" name="Text Box 17"/>
          <p:cNvSpPr txBox="1">
            <a:spLocks noChangeArrowheads="1"/>
          </p:cNvSpPr>
          <p:nvPr/>
        </p:nvSpPr>
        <p:spPr bwMode="auto">
          <a:xfrm>
            <a:off x="2195513" y="206057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Дистресс</a:t>
            </a:r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2627313" y="1412875"/>
            <a:ext cx="0" cy="273685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1" name="Line 19"/>
          <p:cNvSpPr>
            <a:spLocks noChangeShapeType="1"/>
          </p:cNvSpPr>
          <p:nvPr/>
        </p:nvSpPr>
        <p:spPr bwMode="auto">
          <a:xfrm flipV="1">
            <a:off x="4787900" y="1412875"/>
            <a:ext cx="0" cy="49688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2" name="Line 20"/>
          <p:cNvSpPr>
            <a:spLocks noChangeShapeType="1"/>
          </p:cNvSpPr>
          <p:nvPr/>
        </p:nvSpPr>
        <p:spPr bwMode="auto">
          <a:xfrm flipH="1" flipV="1">
            <a:off x="6877050" y="1844675"/>
            <a:ext cx="0" cy="453548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Text Box 21"/>
          <p:cNvSpPr txBox="1">
            <a:spLocks noChangeArrowheads="1"/>
          </p:cNvSpPr>
          <p:nvPr/>
        </p:nvSpPr>
        <p:spPr bwMode="auto">
          <a:xfrm>
            <a:off x="7380288" y="1125538"/>
            <a:ext cx="2520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III</a:t>
            </a:r>
            <a:r>
              <a:rPr lang="ru-RU" b="1">
                <a:solidFill>
                  <a:schemeClr val="bg1"/>
                </a:solidFill>
              </a:rPr>
              <a:t> стадия</a:t>
            </a:r>
            <a:r>
              <a:rPr lang="ru-RU">
                <a:solidFill>
                  <a:schemeClr val="bg1"/>
                </a:solidFill>
              </a:rPr>
              <a:t> – ИСТОЩЕНИЕ, СМЕРТЬ</a:t>
            </a:r>
          </a:p>
        </p:txBody>
      </p:sp>
      <p:sp>
        <p:nvSpPr>
          <p:cNvPr id="27664" name="Line 23"/>
          <p:cNvSpPr>
            <a:spLocks noChangeShapeType="1"/>
          </p:cNvSpPr>
          <p:nvPr/>
        </p:nvSpPr>
        <p:spPr bwMode="auto">
          <a:xfrm>
            <a:off x="2411413" y="5734050"/>
            <a:ext cx="1296987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Text Box 24"/>
          <p:cNvSpPr txBox="1">
            <a:spLocks noChangeArrowheads="1"/>
          </p:cNvSpPr>
          <p:nvPr/>
        </p:nvSpPr>
        <p:spPr bwMode="auto">
          <a:xfrm>
            <a:off x="2484438" y="5876925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Сверхмобилизация или болезнь</a:t>
            </a:r>
          </a:p>
        </p:txBody>
      </p:sp>
      <p:sp>
        <p:nvSpPr>
          <p:cNvPr id="27666" name="Text Box 25"/>
          <p:cNvSpPr txBox="1">
            <a:spLocks noChangeArrowheads="1"/>
          </p:cNvSpPr>
          <p:nvPr/>
        </p:nvSpPr>
        <p:spPr bwMode="auto">
          <a:xfrm>
            <a:off x="5076825" y="5661025"/>
            <a:ext cx="3743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3 период</a:t>
            </a:r>
            <a:r>
              <a:rPr lang="en-US">
                <a:solidFill>
                  <a:schemeClr val="bg1"/>
                </a:solidFill>
              </a:rPr>
              <a:t> I</a:t>
            </a:r>
            <a:r>
              <a:rPr lang="ru-RU">
                <a:solidFill>
                  <a:schemeClr val="bg1"/>
                </a:solidFill>
              </a:rPr>
              <a:t> стадии: неустойчивая адаптация. Ок. 20-60 суток</a:t>
            </a:r>
          </a:p>
        </p:txBody>
      </p:sp>
      <p:sp>
        <p:nvSpPr>
          <p:cNvPr id="27667" name="Line 26"/>
          <p:cNvSpPr>
            <a:spLocks noChangeShapeType="1"/>
          </p:cNvSpPr>
          <p:nvPr/>
        </p:nvSpPr>
        <p:spPr bwMode="auto">
          <a:xfrm flipV="1">
            <a:off x="4643438" y="5949950"/>
            <a:ext cx="576262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Freeform 32"/>
          <p:cNvSpPr>
            <a:spLocks/>
          </p:cNvSpPr>
          <p:nvPr/>
        </p:nvSpPr>
        <p:spPr bwMode="auto">
          <a:xfrm>
            <a:off x="4787900" y="5218113"/>
            <a:ext cx="2376488" cy="947737"/>
          </a:xfrm>
          <a:custGeom>
            <a:avLst/>
            <a:gdLst>
              <a:gd name="T0" fmla="*/ 0 w 1497"/>
              <a:gd name="T1" fmla="*/ 2147483647 h 597"/>
              <a:gd name="T2" fmla="*/ 2147483647 w 1497"/>
              <a:gd name="T3" fmla="*/ 2147483647 h 597"/>
              <a:gd name="T4" fmla="*/ 2147483647 w 1497"/>
              <a:gd name="T5" fmla="*/ 2147483647 h 597"/>
              <a:gd name="T6" fmla="*/ 0 60000 65536"/>
              <a:gd name="T7" fmla="*/ 0 60000 65536"/>
              <a:gd name="T8" fmla="*/ 0 60000 65536"/>
              <a:gd name="T9" fmla="*/ 0 w 1497"/>
              <a:gd name="T10" fmla="*/ 0 h 597"/>
              <a:gd name="T11" fmla="*/ 1497 w 1497"/>
              <a:gd name="T12" fmla="*/ 597 h 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597">
                <a:moveTo>
                  <a:pt x="0" y="597"/>
                </a:moveTo>
                <a:cubicBezTo>
                  <a:pt x="79" y="396"/>
                  <a:pt x="158" y="196"/>
                  <a:pt x="408" y="98"/>
                </a:cubicBezTo>
                <a:cubicBezTo>
                  <a:pt x="658" y="0"/>
                  <a:pt x="1077" y="3"/>
                  <a:pt x="1497" y="7"/>
                </a:cubicBez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Text Box 33"/>
          <p:cNvSpPr txBox="1">
            <a:spLocks noChangeArrowheads="1"/>
          </p:cNvSpPr>
          <p:nvPr/>
        </p:nvSpPr>
        <p:spPr bwMode="auto">
          <a:xfrm>
            <a:off x="7308850" y="4797425"/>
            <a:ext cx="172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Истощение, смерть</a:t>
            </a:r>
          </a:p>
        </p:txBody>
      </p:sp>
      <p:sp>
        <p:nvSpPr>
          <p:cNvPr id="27670" name="Freeform 35"/>
          <p:cNvSpPr>
            <a:spLocks/>
          </p:cNvSpPr>
          <p:nvPr/>
        </p:nvSpPr>
        <p:spPr bwMode="auto">
          <a:xfrm>
            <a:off x="755650" y="3357563"/>
            <a:ext cx="1871663" cy="923925"/>
          </a:xfrm>
          <a:custGeom>
            <a:avLst/>
            <a:gdLst>
              <a:gd name="T0" fmla="*/ 0 w 1179"/>
              <a:gd name="T1" fmla="*/ 2147483647 h 582"/>
              <a:gd name="T2" fmla="*/ 2147483647 w 1179"/>
              <a:gd name="T3" fmla="*/ 2147483647 h 582"/>
              <a:gd name="T4" fmla="*/ 2147483647 w 1179"/>
              <a:gd name="T5" fmla="*/ 2147483647 h 582"/>
              <a:gd name="T6" fmla="*/ 2147483647 w 1179"/>
              <a:gd name="T7" fmla="*/ 2147483647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582"/>
              <a:gd name="T14" fmla="*/ 1179 w 1179"/>
              <a:gd name="T15" fmla="*/ 582 h 5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582">
                <a:moveTo>
                  <a:pt x="0" y="272"/>
                </a:moveTo>
                <a:cubicBezTo>
                  <a:pt x="90" y="136"/>
                  <a:pt x="181" y="0"/>
                  <a:pt x="317" y="45"/>
                </a:cubicBezTo>
                <a:cubicBezTo>
                  <a:pt x="453" y="90"/>
                  <a:pt x="672" y="506"/>
                  <a:pt x="816" y="544"/>
                </a:cubicBezTo>
                <a:cubicBezTo>
                  <a:pt x="960" y="582"/>
                  <a:pt x="1069" y="427"/>
                  <a:pt x="1179" y="272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Описание графика: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539750" y="1773238"/>
            <a:ext cx="8153400" cy="4525962"/>
          </a:xfrm>
        </p:spPr>
        <p:txBody>
          <a:bodyPr/>
          <a:lstStyle/>
          <a:p>
            <a:pPr eaLnBrk="1" hangingPunct="1"/>
            <a:r>
              <a:rPr lang="ru-RU" smtClean="0"/>
              <a:t>На графике приведены процессы (две кривые) возбуждения и торможения организма при разных стрессовых ситуациях.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1 график отражает реакцию организма на небольшой (малой амплитуды и продолжительности) стресс, с которым мы встречаемся повседневно.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Таким образом: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/>
            <a:r>
              <a:rPr lang="ru-RU" sz="4000" smtClean="0"/>
              <a:t>«Бомбардировка» организма малыми стрессами и защита небольшими и короткими по времени депрессиями это обычное состояние организма, привыкшего к постоянной защите от окружающей среды.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71863"/>
          </a:xfrm>
        </p:spPr>
        <p:txBody>
          <a:bodyPr/>
          <a:lstStyle/>
          <a:p>
            <a:pPr algn="ctr" eaLnBrk="1" hangingPunct="1"/>
            <a:r>
              <a:rPr lang="ru-RU" smtClean="0"/>
              <a:t>РАЗДЕЛ </a:t>
            </a:r>
            <a:r>
              <a:rPr lang="en-US" smtClean="0"/>
              <a:t> </a:t>
            </a:r>
            <a:r>
              <a:rPr lang="ru-RU" smtClean="0"/>
              <a:t> 1</a:t>
            </a:r>
          </a:p>
          <a:p>
            <a:pPr algn="ctr" eaLnBrk="1" hangingPunct="1"/>
            <a:r>
              <a:rPr lang="ru-RU" smtClean="0"/>
              <a:t>ЧТО  Я  ЗНАЮ  О  СВОИХ  ВОЗМОЖНОСТЯХ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u="sng" smtClean="0"/>
              <a:t>Урок № </a:t>
            </a:r>
            <a:r>
              <a:rPr lang="ru-RU" u="sng" smtClean="0">
                <a:latin typeface="Arial" charset="0"/>
              </a:rPr>
              <a:t>4</a:t>
            </a: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  <a:latin typeface="Arial" charset="0"/>
              </a:rPr>
              <a:t>СТРЕСС  И  ТРЕВОЖНОСТЬ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Психология и выбор профессии</a:t>
            </a:r>
            <a:endParaRPr lang="ru-RU" dirty="0"/>
          </a:p>
        </p:txBody>
      </p:sp>
      <p:sp>
        <p:nvSpPr>
          <p:cNvPr id="17411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</a:t>
            </a:r>
            <a:r>
              <a:rPr lang="ru-RU">
                <a:latin typeface="Arial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785225" cy="4924425"/>
          </a:xfrm>
        </p:spPr>
        <p:txBody>
          <a:bodyPr/>
          <a:lstStyle/>
          <a:p>
            <a:pPr eaLnBrk="1" hangingPunct="1"/>
            <a:r>
              <a:rPr lang="ru-RU" sz="3200" smtClean="0"/>
              <a:t>Кривая 2 отражает реакцию организма на сильный стресс. </a:t>
            </a:r>
          </a:p>
          <a:p>
            <a:pPr eaLnBrk="1" hangingPunct="1"/>
            <a:endParaRPr lang="ru-RU" sz="3200" smtClean="0"/>
          </a:p>
          <a:p>
            <a:pPr eaLnBrk="1" hangingPunct="1"/>
            <a:r>
              <a:rPr lang="ru-RU" sz="3200" smtClean="0"/>
              <a:t>В отрицательной фазе организм наиболее энергетически ослаблен и на этом фоне могут развиваться различные болезни, особенно в периоды затяжной депрессии.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eaLnBrk="1" hangingPunct="1"/>
            <a:r>
              <a:rPr lang="ru-RU" sz="3200" smtClean="0"/>
              <a:t>По статистике до 70% заболеваний возникает на фоне затяжной депрессии.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Сильные стрессы - 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/>
            <a:r>
              <a:rPr lang="ru-RU" smtClean="0"/>
              <a:t>Отнимают много энергии у организма и вызывает глубокую (отрезок ВС) и продолжительную депрессию (сильная заторможенность организма со значительным понижением активности)</a:t>
            </a:r>
          </a:p>
          <a:p>
            <a:pPr eaLnBrk="1" hangingPunct="1"/>
            <a:r>
              <a:rPr lang="ru-RU" smtClean="0"/>
              <a:t>Организм постепенно накапливает энергию, стараясь вернуться к состоянию динамического  равновесия, которое было у него до стресса, т.е. самовосстанавливается.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-36513" y="44450"/>
            <a:ext cx="9145588" cy="1800225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bg1"/>
                </a:solidFill>
              </a:rPr>
              <a:t>Самое тяжелое и опасное время </a:t>
            </a:r>
            <a:br>
              <a:rPr lang="ru-RU" sz="4000" b="1" smtClean="0">
                <a:solidFill>
                  <a:schemeClr val="bg1"/>
                </a:solidFill>
              </a:rPr>
            </a:br>
            <a:r>
              <a:rPr lang="ru-RU" sz="4000" b="1" smtClean="0">
                <a:solidFill>
                  <a:schemeClr val="bg1"/>
                </a:solidFill>
              </a:rPr>
              <a:t>для возникновения </a:t>
            </a:r>
            <a:br>
              <a:rPr lang="ru-RU" sz="4000" b="1" smtClean="0">
                <a:solidFill>
                  <a:schemeClr val="bg1"/>
                </a:solidFill>
              </a:rPr>
            </a:br>
            <a:r>
              <a:rPr lang="ru-RU" sz="4000" b="1" smtClean="0">
                <a:solidFill>
                  <a:schemeClr val="bg1"/>
                </a:solidFill>
              </a:rPr>
              <a:t>психосоматических болезней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395288" y="2205038"/>
            <a:ext cx="8370887" cy="4537075"/>
          </a:xfrm>
        </p:spPr>
        <p:txBody>
          <a:bodyPr/>
          <a:lstStyle/>
          <a:p>
            <a:pPr eaLnBrk="1" hangingPunct="1"/>
            <a:r>
              <a:rPr lang="ru-RU" sz="3600" smtClean="0"/>
              <a:t>Наступает НЕ сразу после окончания действия стресса (точка А), а спустя какое-то время, от конца действия стресса (точка В)</a:t>
            </a:r>
          </a:p>
          <a:p>
            <a:pPr eaLnBrk="1" hangingPunct="1"/>
            <a:endParaRPr lang="ru-RU" sz="3600" smtClean="0"/>
          </a:p>
          <a:p>
            <a:pPr eaLnBrk="1" hangingPunct="1"/>
            <a:r>
              <a:rPr lang="ru-RU" sz="3600" smtClean="0"/>
              <a:t>На этом промежутке времени надо особенно следить за своим здоровьем.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Diagram 14"/>
          <p:cNvGraphicFramePr>
            <a:graphicFrameLocks/>
          </p:cNvGraphicFramePr>
          <p:nvPr>
            <p:ph/>
          </p:nvPr>
        </p:nvGraphicFramePr>
        <p:xfrm>
          <a:off x="34925" y="44450"/>
          <a:ext cx="9074150" cy="6697663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Вывод: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153400" cy="4525962"/>
          </a:xfrm>
        </p:spPr>
        <p:txBody>
          <a:bodyPr/>
          <a:lstStyle/>
          <a:p>
            <a:pPr eaLnBrk="1" hangingPunct="1"/>
            <a:r>
              <a:rPr lang="ru-RU" smtClean="0"/>
              <a:t>Причиной всякой депрессии (депрессивного состояния) является стресс.</a:t>
            </a:r>
          </a:p>
          <a:p>
            <a:pPr eaLnBrk="1" hangingPunct="1"/>
            <a:r>
              <a:rPr lang="ru-RU" smtClean="0"/>
              <a:t>Депрессия – неспецифическая реакция организма на стресс.</a:t>
            </a:r>
          </a:p>
          <a:p>
            <a:pPr eaLnBrk="1" hangingPunct="1"/>
            <a:r>
              <a:rPr lang="ru-RU" smtClean="0"/>
              <a:t>Небольшие депрессии при слабых стрессах – обычное состояние организма, с которыми он, как правило, справляется самостоятельно.</a:t>
            </a:r>
          </a:p>
          <a:p>
            <a:pPr eaLnBrk="1" hangingPunct="1"/>
            <a:r>
              <a:rPr lang="ru-RU" smtClean="0"/>
              <a:t>Сильные, глубокие депрессии, это уже болезнь и без помощи врача здесь уже не обойтись.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Номер слайда 12"/>
          <p:cNvSpPr txBox="1">
            <a:spLocks noGrp="1"/>
          </p:cNvSpPr>
          <p:nvPr/>
        </p:nvSpPr>
        <p:spPr bwMode="auto">
          <a:xfrm>
            <a:off x="0" y="1752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30" name="Нижний колонтитул 4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graphicFrame>
        <p:nvGraphicFramePr>
          <p:cNvPr id="5122" name="Organization Chart 5"/>
          <p:cNvGraphicFramePr>
            <a:graphicFrameLocks/>
          </p:cNvGraphicFramePr>
          <p:nvPr/>
        </p:nvGraphicFramePr>
        <p:xfrm>
          <a:off x="827088" y="765175"/>
          <a:ext cx="7848600" cy="5329238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07950" y="228600"/>
            <a:ext cx="8928100" cy="9906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ГОРМОНЫ  ТРЕВОГИ и ГОМЕОСТАЗА: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611188" y="1916113"/>
            <a:ext cx="8153400" cy="45259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C0000"/>
                </a:solidFill>
              </a:rPr>
              <a:t>А</a:t>
            </a:r>
            <a:r>
              <a:rPr lang="ru-RU" smtClean="0"/>
              <a:t> (</a:t>
            </a:r>
            <a:r>
              <a:rPr lang="ru-RU" smtClean="0">
                <a:solidFill>
                  <a:srgbClr val="CC0000"/>
                </a:solidFill>
              </a:rPr>
              <a:t>адреналин</a:t>
            </a:r>
            <a:r>
              <a:rPr lang="ru-RU" smtClean="0"/>
              <a:t>, г.тревоги) – гормон КОРОТКОГО действия. Быстро мобилизует защитные функции организма (повышаются АД, ЧСС, содержание сахара в крови)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>
                <a:solidFill>
                  <a:srgbClr val="CC0000"/>
                </a:solidFill>
              </a:rPr>
              <a:t>НА</a:t>
            </a:r>
            <a:r>
              <a:rPr lang="ru-RU" smtClean="0"/>
              <a:t> (</a:t>
            </a:r>
            <a:r>
              <a:rPr lang="ru-RU" smtClean="0">
                <a:solidFill>
                  <a:srgbClr val="CC0000"/>
                </a:solidFill>
              </a:rPr>
              <a:t>норадренолин</a:t>
            </a:r>
            <a:r>
              <a:rPr lang="ru-RU" smtClean="0"/>
              <a:t>, г.гомеостаза) – гормон ДОЛГОГО времени. Поддерживает энергетику организма.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ЛЮДИ С ВЫСОКИМ УРОВНЕМ: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/>
            <a:r>
              <a:rPr lang="ru-RU" sz="4800" smtClean="0"/>
              <a:t>А – работают лучше в НЕ стрессовых ситуациях.</a:t>
            </a:r>
          </a:p>
          <a:p>
            <a:pPr eaLnBrk="1" hangingPunct="1"/>
            <a:endParaRPr lang="ru-RU" sz="4800" smtClean="0"/>
          </a:p>
          <a:p>
            <a:pPr eaLnBrk="1" hangingPunct="1"/>
            <a:r>
              <a:rPr lang="ru-RU" sz="4800" smtClean="0"/>
              <a:t>НА – более приспособлены к условиям стрессовых ситуаций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Задание 1, стр.15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153400" cy="4525962"/>
          </a:xfrm>
        </p:spPr>
        <p:txBody>
          <a:bodyPr/>
          <a:lstStyle/>
          <a:p>
            <a:pPr eaLnBrk="1" hangingPunct="1"/>
            <a:r>
              <a:rPr lang="ru-RU" sz="3200" smtClean="0"/>
              <a:t>Запишите в левую часть таблицы качества характера, провоцирующие конфликты, а в правую – качества характера, препятствующие возникновению конфликтов.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eaLnBrk="1" hangingPunct="1"/>
            <a:r>
              <a:rPr lang="ru-RU" sz="3200" smtClean="0"/>
              <a:t>Подчеркните те, которые ест ь у вас.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47" name="Group 23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4943475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Провоцируют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конфликт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Препятствуют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конфликту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Раздражительность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Обидчивость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Вспыльчивость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Подозрительность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Хвастовство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Самомнение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Нетерпение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Дерзость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Доброжелательность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Умение прощать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Самоконтроль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Доверчивость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Скромность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Самокритичность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Терпение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Воспитанность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ВСТУПЛЕНИЕ:</a:t>
            </a:r>
          </a:p>
        </p:txBody>
      </p:sp>
      <p:sp>
        <p:nvSpPr>
          <p:cNvPr id="16387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Каждый человек хоть раз испытывал чувство тревоги. Он возникает в ситуации неопределенности и сопровождается ощущениями напряжения и беспокойства.</a:t>
            </a:r>
          </a:p>
          <a:p>
            <a:pPr eaLnBrk="1" hangingPunct="1"/>
            <a:r>
              <a:rPr lang="ru-RU" sz="3600" smtClean="0"/>
              <a:t>Тревожится может ТОЛЬКО ЧЕЛОВЕК, как существо, наделенное самосознанием.</a:t>
            </a:r>
          </a:p>
        </p:txBody>
      </p:sp>
      <p:sp>
        <p:nvSpPr>
          <p:cNvPr id="18434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</a:t>
            </a:r>
            <a:r>
              <a:rPr lang="ru-RU">
                <a:latin typeface="Arial" charset="0"/>
              </a:rPr>
              <a:t>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107950" y="115888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Задание № 2, стр. 16</a:t>
            </a:r>
            <a:br>
              <a:rPr lang="ru-RU" sz="4000" smtClean="0"/>
            </a:br>
            <a:r>
              <a:rPr lang="ru-RU" sz="4000" smtClean="0"/>
              <a:t>«Определение уровня тревожности»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713788" cy="5141913"/>
          </a:xfrm>
        </p:spPr>
        <p:txBody>
          <a:bodyPr/>
          <a:lstStyle/>
          <a:p>
            <a:pPr eaLnBrk="1" hangingPunct="1"/>
            <a:r>
              <a:rPr lang="ru-RU" sz="3200" smtClean="0"/>
              <a:t>Вам будет зачитан ряд утверждений.</a:t>
            </a:r>
          </a:p>
          <a:p>
            <a:pPr eaLnBrk="1" hangingPunct="1"/>
            <a:r>
              <a:rPr lang="ru-RU" sz="3200" smtClean="0"/>
              <a:t>Если вы согласны с утверждением, поставьте в бланке, рядом с его номером «+», если нет – «-».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                                 </a:t>
            </a:r>
            <a:r>
              <a:rPr lang="ru-RU" sz="3200" b="1" u="sng" smtClean="0">
                <a:solidFill>
                  <a:schemeClr val="accent2"/>
                </a:solidFill>
              </a:rPr>
              <a:t>Обработка: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Посчитать количество положительных ответов.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chemeClr val="accent2"/>
                </a:solidFill>
              </a:rPr>
              <a:t>0 – 6       – низкий уровень тревожности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chemeClr val="accent2"/>
                </a:solidFill>
              </a:rPr>
              <a:t>7 – 13    – средний уровень тревожности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chemeClr val="accent2"/>
                </a:solidFill>
              </a:rPr>
              <a:t>14 – 20  – высокий уровень тревожности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000" smtClean="0"/>
              <a:t>Задание № 3, стр. 17</a:t>
            </a:r>
            <a:br>
              <a:rPr lang="ru-RU" sz="4000" smtClean="0"/>
            </a:br>
            <a:r>
              <a:rPr lang="ru-RU" sz="4000" smtClean="0"/>
              <a:t>«Оценка школьных ситуаций»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539750" y="1700213"/>
            <a:ext cx="8153400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500" smtClean="0"/>
              <a:t>Оцените предложенные ситуации в баллах, в зависимости от того, насколько они вас волнуют: 0 –не волнует, 1 – мало волнует, 2 – волнует, 3 – очень волнует; поставив рядом с соответствующим номером в бланке.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 smtClean="0">
                <a:solidFill>
                  <a:schemeClr val="accent2"/>
                </a:solidFill>
              </a:rPr>
              <a:t>Обработка: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Посчитать количество положительных ответов и запишите результат.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2"/>
                </a:solidFill>
              </a:rPr>
              <a:t>до 10 б.     – низкий уровень тревожности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2"/>
                </a:solidFill>
              </a:rPr>
              <a:t>11 – 20 б.  – средний уровень тревожности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2"/>
                </a:solidFill>
              </a:rPr>
              <a:t>21 – 30 б.  – высокий уровень тревожности</a:t>
            </a:r>
            <a:endParaRPr lang="ru-RU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5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Конспект  урока  №4</a:t>
            </a:r>
            <a:br>
              <a:rPr lang="ru-RU" sz="3200" smtClean="0"/>
            </a:br>
            <a:r>
              <a:rPr lang="ru-RU" sz="3200" b="1" smtClean="0">
                <a:solidFill>
                  <a:srgbClr val="C00000"/>
                </a:solidFill>
              </a:rPr>
              <a:t>СТРЕСС  И  ТРЕВОЖНОСТЬ </a:t>
            </a:r>
            <a:endParaRPr lang="ru-RU" sz="4000" smtClean="0"/>
          </a:p>
        </p:txBody>
      </p:sp>
      <p:sp>
        <p:nvSpPr>
          <p:cNvPr id="2048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4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715375" cy="500062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ru-RU" sz="2400" smtClean="0">
                <a:solidFill>
                  <a:srgbClr val="FFC000"/>
                </a:solidFill>
              </a:rPr>
              <a:t>Тревога – </a:t>
            </a:r>
            <a:r>
              <a:rPr lang="ru-RU" sz="2400" smtClean="0"/>
              <a:t>эмоциональное состояние, возникающее в ситуации неопределенной опасности и проявляется в ожидании неблагоприятного развития событий.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ru-RU" sz="2400" smtClean="0">
                <a:solidFill>
                  <a:srgbClr val="FFC000"/>
                </a:solidFill>
              </a:rPr>
              <a:t>Тревожность – </a:t>
            </a:r>
            <a:r>
              <a:rPr lang="ru-RU" sz="2400" smtClean="0"/>
              <a:t>готовность к страху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ru-RU" sz="2400" u="sng" smtClean="0">
                <a:solidFill>
                  <a:srgbClr val="FFCC00"/>
                </a:solidFill>
              </a:rPr>
              <a:t>Тревога –</a:t>
            </a:r>
            <a:r>
              <a:rPr lang="ru-RU" sz="2400" smtClean="0"/>
              <a:t> 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C000"/>
                </a:solidFill>
              </a:rPr>
              <a:t>         </a:t>
            </a:r>
            <a:r>
              <a:rPr lang="ru-RU" sz="2400" smtClean="0"/>
              <a:t>а) негативное эмоциональное состояние.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  б) мобилизация организма.</a:t>
            </a:r>
          </a:p>
          <a:p>
            <a:pPr marL="514350" indent="-51435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в) в отличии от страха – всегда неопределённа (страх – конкретен)</a:t>
            </a:r>
          </a:p>
          <a:p>
            <a:pPr marL="514350" indent="-514350" eaLnBrk="1" hangingPunct="1">
              <a:lnSpc>
                <a:spcPct val="130000"/>
              </a:lnSpc>
              <a:buFont typeface="Wingdings" pitchFamily="2" charset="2"/>
              <a:buAutoNum type="arabicPeriod" startAt="4"/>
              <a:defRPr/>
            </a:pPr>
            <a:r>
              <a:rPr lang="ru-RU" sz="2400" u="sng" smtClean="0">
                <a:solidFill>
                  <a:srgbClr val="FFCC00"/>
                </a:solidFill>
              </a:rPr>
              <a:t>Тревожность м.б</a:t>
            </a:r>
            <a:r>
              <a:rPr lang="ru-RU" sz="2400" smtClean="0"/>
              <a:t>. 1) ситуативная; 2) личностная (стойкое качество)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250825" y="1700213"/>
            <a:ext cx="8586788" cy="4752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5.</a:t>
            </a:r>
            <a:r>
              <a:rPr lang="ru-RU" sz="2400" smtClean="0">
                <a:solidFill>
                  <a:srgbClr val="FFC000"/>
                </a:solidFill>
              </a:rPr>
              <a:t> </a:t>
            </a:r>
            <a:r>
              <a:rPr lang="ru-RU" sz="2400" u="sng" smtClean="0">
                <a:solidFill>
                  <a:srgbClr val="FFCC00"/>
                </a:solidFill>
              </a:rPr>
              <a:t>Стресс </a:t>
            </a:r>
            <a:r>
              <a:rPr lang="ru-RU" sz="2400" smtClean="0"/>
              <a:t>– 1) Эустресс (мобилизующий); 2) Дистресс (деструктивный)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6. </a:t>
            </a:r>
            <a:r>
              <a:rPr lang="ru-RU" sz="2400" smtClean="0">
                <a:solidFill>
                  <a:srgbClr val="FFC000"/>
                </a:solidFill>
              </a:rPr>
              <a:t>Стресс – </a:t>
            </a:r>
            <a:r>
              <a:rPr lang="ru-RU" sz="2400" smtClean="0"/>
              <a:t>адаптационная реакция организма</a:t>
            </a:r>
            <a:r>
              <a:rPr lang="ru-RU" sz="2400" b="1" smtClean="0"/>
              <a:t> </a:t>
            </a:r>
            <a:r>
              <a:rPr lang="ru-RU" sz="2400" smtClean="0"/>
              <a:t>на потенциально вредные стимулы.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7.</a:t>
            </a:r>
            <a:r>
              <a:rPr lang="ru-RU" sz="2400" smtClean="0">
                <a:solidFill>
                  <a:srgbClr val="FFC000"/>
                </a:solidFill>
              </a:rPr>
              <a:t> Дистресс – </a:t>
            </a:r>
            <a:r>
              <a:rPr lang="ru-RU" sz="2400" smtClean="0"/>
              <a:t>неприятен и наносит вред организму.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8.</a:t>
            </a:r>
            <a:r>
              <a:rPr lang="ru-RU" sz="2400" smtClean="0">
                <a:solidFill>
                  <a:srgbClr val="FFC000"/>
                </a:solidFill>
              </a:rPr>
              <a:t> Биологическая функция стресса – </a:t>
            </a:r>
            <a:r>
              <a:rPr lang="ru-RU" sz="2400" smtClean="0"/>
              <a:t>адаптация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9. </a:t>
            </a:r>
            <a:r>
              <a:rPr lang="ru-RU" sz="2400" smtClean="0">
                <a:solidFill>
                  <a:srgbClr val="FFC000"/>
                </a:solidFill>
              </a:rPr>
              <a:t>Стрессор – </a:t>
            </a:r>
            <a:r>
              <a:rPr lang="ru-RU" sz="2400" smtClean="0"/>
              <a:t>воздействие, вызывающее стресс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10. </a:t>
            </a:r>
            <a:r>
              <a:rPr lang="ru-RU" sz="2400" smtClean="0">
                <a:solidFill>
                  <a:srgbClr val="FFCC00"/>
                </a:solidFill>
              </a:rPr>
              <a:t>Стрессоры бывают</a:t>
            </a:r>
            <a:r>
              <a:rPr lang="ru-RU" sz="2400" smtClean="0"/>
              <a:t> – физиологические / психологические (информационный и эмоциональный).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11. </a:t>
            </a:r>
            <a:r>
              <a:rPr lang="ru-RU" sz="2400" smtClean="0">
                <a:solidFill>
                  <a:srgbClr val="FFCC00"/>
                </a:solidFill>
              </a:rPr>
              <a:t>Основоположник учения о стрессе</a:t>
            </a:r>
            <a:r>
              <a:rPr lang="ru-RU" sz="2400" smtClean="0"/>
              <a:t> – Г.Селье, 1936г.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12. </a:t>
            </a:r>
            <a:r>
              <a:rPr lang="ru-RU" sz="2400" smtClean="0">
                <a:solidFill>
                  <a:srgbClr val="FFCC00"/>
                </a:solidFill>
              </a:rPr>
              <a:t>3 стадии  стресса:</a:t>
            </a:r>
            <a:r>
              <a:rPr lang="ru-RU" sz="2400" smtClean="0"/>
              <a:t>  ТРЕВОГИ, СОПРОТИВЛЕНИЯ, ИСТОЩЕНИЯ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4</a:t>
            </a:r>
          </a:p>
        </p:txBody>
      </p:sp>
      <p:sp>
        <p:nvSpPr>
          <p:cNvPr id="43011" name="Содержимое 3"/>
          <p:cNvSpPr>
            <a:spLocks noGrp="1"/>
          </p:cNvSpPr>
          <p:nvPr>
            <p:ph sz="quarter" idx="1"/>
          </p:nvPr>
        </p:nvSpPr>
        <p:spPr>
          <a:xfrm>
            <a:off x="755650" y="404813"/>
            <a:ext cx="8153400" cy="5762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smtClean="0"/>
              <a:t>Результаты исследований (</a:t>
            </a:r>
            <a:r>
              <a:rPr lang="ru-RU" sz="3200" b="1" u="sng" smtClean="0"/>
              <a:t>пример</a:t>
            </a:r>
            <a:r>
              <a:rPr lang="ru-RU" sz="3200" smtClean="0"/>
              <a:t>)</a:t>
            </a:r>
          </a:p>
        </p:txBody>
      </p:sp>
      <p:graphicFrame>
        <p:nvGraphicFramePr>
          <p:cNvPr id="22587" name="Group 59"/>
          <p:cNvGraphicFramePr>
            <a:graphicFrameLocks noGrp="1"/>
          </p:cNvGraphicFramePr>
          <p:nvPr/>
        </p:nvGraphicFramePr>
        <p:xfrm>
          <a:off x="323850" y="2060575"/>
          <a:ext cx="8429625" cy="4462463"/>
        </p:xfrm>
        <a:graphic>
          <a:graphicData uri="http://schemas.openxmlformats.org/drawingml/2006/table">
            <a:tbl>
              <a:tblPr/>
              <a:tblGrid>
                <a:gridCol w="1235075"/>
                <a:gridCol w="2365003"/>
                <a:gridCol w="2503860"/>
                <a:gridCol w="2325687"/>
              </a:tblGrid>
              <a:tr h="1130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№  урока,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Номер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название  упражнения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Результаты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исследований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Примечания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36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Урок №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 1: «Что провоцирует конфликты?»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Мне свойственны: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Обидчивость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Вспыльчивость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Трудности в общении / Легко общаюсь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1166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 2: «Определение уровня тревожности»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8б – средний уровень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Меня мало что беспокоит  / Норма / Большое нервное напряжение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955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 3: «Оценка школьных ситуаций»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9б – низкий уровень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Низкий / Норма / Высокий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44035" name="Нижний колонтитул 2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sp>
        <p:nvSpPr>
          <p:cNvPr id="44036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214313" y="2428875"/>
            <a:ext cx="8715375" cy="28575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Стр. 18:  Задание № 4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Выучить  определения из конспекта.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4963" y="4714875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Урок 4</a:t>
            </a:r>
            <a:endParaRPr lang="ru-RU" dirty="0"/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u="sng" spc="200" dirty="0" smtClean="0"/>
              <a:t>Литература:</a:t>
            </a:r>
            <a:r>
              <a:rPr lang="ru-RU" sz="3200" spc="200" dirty="0" smtClean="0"/>
              <a:t/>
            </a:r>
            <a:br>
              <a:rPr lang="ru-RU" sz="3200" spc="200" dirty="0" smtClean="0"/>
            </a:br>
            <a:r>
              <a:rPr lang="ru-RU" sz="2800" spc="200" dirty="0" smtClean="0"/>
              <a:t>Г.В.</a:t>
            </a:r>
            <a:r>
              <a:rPr lang="ru-RU" sz="2800" b="1" spc="200" dirty="0" smtClean="0"/>
              <a:t>Резапкина, Психология и выбор профессии</a:t>
            </a:r>
            <a:endParaRPr lang="ru-RU" sz="3200" b="1" spc="200" dirty="0"/>
          </a:p>
        </p:txBody>
      </p:sp>
      <p:sp>
        <p:nvSpPr>
          <p:cNvPr id="46083" name="Содержимое 3"/>
          <p:cNvSpPr>
            <a:spLocks noGrp="1"/>
          </p:cNvSpPr>
          <p:nvPr>
            <p:ph sz="quarter" idx="2"/>
          </p:nvPr>
        </p:nvSpPr>
        <p:spPr>
          <a:xfrm>
            <a:off x="4500563" y="1785938"/>
            <a:ext cx="42433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Издательство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«ГЕНЕЗИС»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682-60-51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682-54-42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hlinkClick r:id="rId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hlinkClick r:id="rId2"/>
              </a:rPr>
              <a:t>www.genesis-book.ru</a:t>
            </a:r>
            <a:r>
              <a:rPr lang="en-US" sz="3600" smtClean="0"/>
              <a:t> </a:t>
            </a:r>
            <a:endParaRPr lang="ru-RU" sz="3200" smtClean="0"/>
          </a:p>
        </p:txBody>
      </p:sp>
      <p:sp>
        <p:nvSpPr>
          <p:cNvPr id="37893" name="Нижний колонтитул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</a:t>
            </a:r>
          </a:p>
        </p:txBody>
      </p:sp>
      <p:pic>
        <p:nvPicPr>
          <p:cNvPr id="46085" name="Picture 6" descr="C:\Users\Oxana\Desktop\1887705_Psihologiya_i_vybor_professii_programma_predprofilnoj_podgotovki_Uchebno-metodicheskoe_posob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44675"/>
            <a:ext cx="23764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2" descr="C:\Documents and Settings\Oxana.HOME-26D7B77438\Рабочий стол\IMG_3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8175" y="3213100"/>
            <a:ext cx="2179638" cy="3081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Эпиграф к уроку:</a:t>
            </a:r>
          </a:p>
        </p:txBody>
      </p:sp>
      <p:sp>
        <p:nvSpPr>
          <p:cNvPr id="17411" name="Rectangle 5"/>
          <p:cNvSpPr>
            <a:spLocks noGrp="1"/>
          </p:cNvSpPr>
          <p:nvPr>
            <p:ph type="body" sz="half" idx="1"/>
          </p:nvPr>
        </p:nvSpPr>
        <p:spPr>
          <a:xfrm>
            <a:off x="612775" y="1600200"/>
            <a:ext cx="40005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smtClean="0"/>
              <a:t>ТРЕВОГА – это беспокойство при мыслях о будущих неприятностях, которые чаще всего не происходят.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smtClean="0"/>
              <a:t>Джон Локк</a:t>
            </a:r>
            <a:r>
              <a:rPr lang="ru-RU" sz="2500" smtClean="0"/>
              <a:t> – британский педагог и философ – представитель эмпиризма и либерализма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smtClean="0"/>
              <a:t>    (1632 – 1704)</a:t>
            </a:r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</p:txBody>
      </p:sp>
      <p:pic>
        <p:nvPicPr>
          <p:cNvPr id="17412" name="Picture 7" descr="220px-John_Lock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2133600"/>
            <a:ext cx="2671763" cy="34623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Функции Тревоги: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611188" y="2060575"/>
            <a:ext cx="8153400" cy="4525963"/>
          </a:xfrm>
        </p:spPr>
        <p:txBody>
          <a:bodyPr/>
          <a:lstStyle/>
          <a:p>
            <a:pPr eaLnBrk="1" hangingPunct="1"/>
            <a:r>
              <a:rPr lang="ru-RU" sz="3200" smtClean="0"/>
              <a:t>Хотя Тревога негативное эмоциональное состояние, именно тревога мобилизует человека (увеличивается ЧСС, повышается АД, дыхание становится более глубоким). Это состояние называют стрессовым.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eaLnBrk="1" hangingPunct="1"/>
            <a:r>
              <a:rPr lang="ru-RU" sz="3200" smtClean="0"/>
              <a:t>В стрессовом состоянии возможности человека возрастают.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2"/>
          <p:cNvSpPr txBox="1">
            <a:spLocks noGrp="1"/>
          </p:cNvSpPr>
          <p:nvPr/>
        </p:nvSpPr>
        <p:spPr bwMode="auto">
          <a:xfrm>
            <a:off x="0" y="1752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395288" y="3213100"/>
            <a:ext cx="7546975" cy="990600"/>
          </a:xfrm>
        </p:spPr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FFC000"/>
                </a:solidFill>
              </a:rPr>
              <a:t>Тревога</a:t>
            </a:r>
            <a:r>
              <a:rPr lang="ru-RU" sz="3600" smtClean="0">
                <a:solidFill>
                  <a:srgbClr val="FFC000"/>
                </a:solidFill>
              </a:rPr>
              <a:t> – эмоциональное состояние, возникающее в ситуации неопределенной опасности и проявляется в ожидании неблагоприятного развития событий.</a:t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600" smtClean="0">
                <a:solidFill>
                  <a:srgbClr val="FFC000"/>
                </a:solidFill>
              </a:rPr>
              <a:t/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600" b="1" u="sng" smtClean="0">
                <a:solidFill>
                  <a:srgbClr val="FFC000"/>
                </a:solidFill>
              </a:rPr>
              <a:t>Тревожность</a:t>
            </a:r>
            <a:r>
              <a:rPr lang="ru-RU" sz="3600" smtClean="0">
                <a:solidFill>
                  <a:srgbClr val="FFC000"/>
                </a:solidFill>
              </a:rPr>
              <a:t> – готовность к страху</a:t>
            </a:r>
          </a:p>
        </p:txBody>
      </p:sp>
      <p:sp>
        <p:nvSpPr>
          <p:cNvPr id="19460" name="Нижний колонтитул 4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sp>
        <p:nvSpPr>
          <p:cNvPr id="19461" name="TextBox 9"/>
          <p:cNvSpPr txBox="1">
            <a:spLocks noChangeArrowheads="1"/>
          </p:cNvSpPr>
          <p:nvPr/>
        </p:nvSpPr>
        <p:spPr bwMode="auto">
          <a:xfrm>
            <a:off x="1571625" y="2857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2"/>
          <p:cNvSpPr txBox="1">
            <a:spLocks noGrp="1"/>
          </p:cNvSpPr>
          <p:nvPr/>
        </p:nvSpPr>
        <p:spPr bwMode="auto">
          <a:xfrm>
            <a:off x="0" y="1752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83" name="Текст 8"/>
          <p:cNvSpPr>
            <a:spLocks noGrp="1"/>
          </p:cNvSpPr>
          <p:nvPr>
            <p:ph type="body" idx="4294967295"/>
          </p:nvPr>
        </p:nvSpPr>
        <p:spPr>
          <a:xfrm>
            <a:off x="395288" y="2349500"/>
            <a:ext cx="8299450" cy="403225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C000"/>
                </a:solidFill>
              </a:rPr>
              <a:t>а) негативное эмоциональное </a:t>
            </a:r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C000"/>
                </a:solidFill>
              </a:rPr>
              <a:t>    состояние.</a:t>
            </a:r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C000"/>
                </a:solidFill>
              </a:rPr>
              <a:t>б) мобилизация организма.</a:t>
            </a:r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C000"/>
                </a:solidFill>
              </a:rPr>
              <a:t>в) в отличии от страха – всегда </a:t>
            </a:r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C000"/>
                </a:solidFill>
              </a:rPr>
              <a:t>    неопределённа (страх – конкретен)</a:t>
            </a:r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endParaRPr lang="ru-RU" sz="3600" smtClean="0">
              <a:solidFill>
                <a:srgbClr val="FFC000"/>
              </a:solidFill>
            </a:endParaRPr>
          </a:p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</a:pPr>
            <a:endParaRPr lang="ru-RU" sz="2800" i="1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i="1" smtClean="0">
              <a:solidFill>
                <a:schemeClr val="tx2"/>
              </a:solidFill>
            </a:endParaRPr>
          </a:p>
        </p:txBody>
      </p:sp>
      <p:sp>
        <p:nvSpPr>
          <p:cNvPr id="20484" name="Заголовок 5"/>
          <p:cNvSpPr>
            <a:spLocks noGrp="1"/>
          </p:cNvSpPr>
          <p:nvPr>
            <p:ph type="title" idx="4294967295"/>
          </p:nvPr>
        </p:nvSpPr>
        <p:spPr>
          <a:xfrm>
            <a:off x="755650" y="1412875"/>
            <a:ext cx="7620000" cy="990600"/>
          </a:xfrm>
        </p:spPr>
        <p:txBody>
          <a:bodyPr/>
          <a:lstStyle/>
          <a:p>
            <a:pPr eaLnBrk="1" hangingPunct="1"/>
            <a:r>
              <a:rPr lang="ru-RU" sz="4800" b="1" u="sng" smtClean="0">
                <a:solidFill>
                  <a:srgbClr val="FFC000"/>
                </a:solidFill>
              </a:rPr>
              <a:t>Тревога</a:t>
            </a:r>
            <a:r>
              <a:rPr lang="ru-RU" sz="5400" smtClean="0">
                <a:solidFill>
                  <a:srgbClr val="FFC000"/>
                </a:solidFill>
              </a:rPr>
              <a:t> – </a:t>
            </a:r>
          </a:p>
        </p:txBody>
      </p:sp>
      <p:sp>
        <p:nvSpPr>
          <p:cNvPr id="20485" name="Нижний колонтитул 4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1571625" y="2857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Номер слайда 12"/>
          <p:cNvSpPr txBox="1">
            <a:spLocks noGrp="1"/>
          </p:cNvSpPr>
          <p:nvPr/>
        </p:nvSpPr>
        <p:spPr bwMode="auto">
          <a:xfrm>
            <a:off x="0" y="1752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4" name="Нижний колонтитул 4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tx2"/>
                </a:solidFill>
                <a:latin typeface="Calibri" pitchFamily="34" charset="0"/>
              </a:rPr>
              <a:t>Урок 4</a:t>
            </a: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1571625" y="2857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  <p:graphicFrame>
        <p:nvGraphicFramePr>
          <p:cNvPr id="1026" name="Organization Chart 9"/>
          <p:cNvGraphicFramePr>
            <a:graphicFrameLocks/>
          </p:cNvGraphicFramePr>
          <p:nvPr>
            <p:ph/>
          </p:nvPr>
        </p:nvGraphicFramePr>
        <p:xfrm>
          <a:off x="584200" y="1700213"/>
          <a:ext cx="8137525" cy="434816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Ганс Селье (1907 – 1982)</a:t>
            </a:r>
          </a:p>
        </p:txBody>
      </p:sp>
      <p:sp>
        <p:nvSpPr>
          <p:cNvPr id="21507" name="Rectangle 5"/>
          <p:cNvSpPr>
            <a:spLocks noGrp="1"/>
          </p:cNvSpPr>
          <p:nvPr>
            <p:ph type="body" sz="half" idx="1"/>
          </p:nvPr>
        </p:nvSpPr>
        <p:spPr>
          <a:xfrm>
            <a:off x="323850" y="1989138"/>
            <a:ext cx="4608513" cy="3921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smtClean="0"/>
              <a:t>Канадский психофизиолог, эндокринолог австро-венгерского происхождения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smtClean="0"/>
              <a:t>В 1936 ввёл понятие «стресс»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i="1" smtClean="0">
                <a:solidFill>
                  <a:schemeClr val="accent2"/>
                </a:solidFill>
              </a:rPr>
              <a:t>   «Свобода от стресса означает смерть»</a:t>
            </a:r>
          </a:p>
        </p:txBody>
      </p:sp>
      <p:pic>
        <p:nvPicPr>
          <p:cNvPr id="21508" name="Picture 7" descr="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844675"/>
            <a:ext cx="2070100" cy="2233613"/>
          </a:xfrm>
        </p:spPr>
      </p:pic>
      <p:pic>
        <p:nvPicPr>
          <p:cNvPr id="21509" name="Picture 8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221163"/>
            <a:ext cx="1873250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782</TotalTime>
  <Words>1343</Words>
  <Application>Microsoft Office PowerPoint</Application>
  <PresentationFormat>Экран (4:3)</PresentationFormat>
  <Paragraphs>251</Paragraphs>
  <Slides>37</Slides>
  <Notes>9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Calibri</vt:lpstr>
      <vt:lpstr>Wingdings</vt:lpstr>
      <vt:lpstr>Wingdings 2</vt:lpstr>
      <vt:lpstr>Tw Cen MT</vt:lpstr>
      <vt:lpstr>Узор на стекле</vt:lpstr>
      <vt:lpstr>Профориентационное  занятие по курсу Г.В.Резапкиной</vt:lpstr>
      <vt:lpstr>Психология и выбор профессии</vt:lpstr>
      <vt:lpstr>ВСТУПЛЕНИЕ:</vt:lpstr>
      <vt:lpstr>Эпиграф к уроку:</vt:lpstr>
      <vt:lpstr>Функции Тревоги:</vt:lpstr>
      <vt:lpstr>Тревога – эмоциональное состояние, возникающее в ситуации неопределенной опасности и проявляется в ожидании неблагоприятного развития событий.  Тревожность – готовность к страху</vt:lpstr>
      <vt:lpstr>Тревога – </vt:lpstr>
      <vt:lpstr>Слайд 8</vt:lpstr>
      <vt:lpstr>Ганс Селье (1907 – 1982)</vt:lpstr>
      <vt:lpstr>Слайд 10</vt:lpstr>
      <vt:lpstr> 1. Стресс – адаптационная реакция организма на потенциально вредные стимулы.  2. Дистресс – неприятен и наносит вред организму.  3. Биологическая функция стресса – адаптация  4. Стрессор – воздействие, вызывающее стресс</vt:lpstr>
      <vt:lpstr>Слайд 12</vt:lpstr>
      <vt:lpstr>Г.Селье выделяет III стадии стресса:</vt:lpstr>
      <vt:lpstr>Стадия тревоги:</vt:lpstr>
      <vt:lpstr>Стадия сопротивления:</vt:lpstr>
      <vt:lpstr>Стадия истощения:</vt:lpstr>
      <vt:lpstr>Слайд 17</vt:lpstr>
      <vt:lpstr>Описание графика:</vt:lpstr>
      <vt:lpstr>Таким образом:</vt:lpstr>
      <vt:lpstr>Слайд 20</vt:lpstr>
      <vt:lpstr>Сильные стрессы - </vt:lpstr>
      <vt:lpstr>Самое тяжелое и опасное время  для возникновения  психосоматических болезней</vt:lpstr>
      <vt:lpstr>Слайд 23</vt:lpstr>
      <vt:lpstr>Вывод:</vt:lpstr>
      <vt:lpstr>Слайд 25</vt:lpstr>
      <vt:lpstr>ГОРМОНЫ  ТРЕВОГИ и ГОМЕОСТАЗА:</vt:lpstr>
      <vt:lpstr>ЛЮДИ С ВЫСОКИМ УРОВНЕМ:</vt:lpstr>
      <vt:lpstr>Задание 1, стр.15</vt:lpstr>
      <vt:lpstr>Слайд 29</vt:lpstr>
      <vt:lpstr>Задание № 2, стр. 16 «Определение уровня тревожности»</vt:lpstr>
      <vt:lpstr>Задание № 3, стр. 17 «Оценка школьных ситуаций»</vt:lpstr>
      <vt:lpstr>Конспект  урока  №4 СТРЕСС  И  ТРЕВОЖНОСТЬ </vt:lpstr>
      <vt:lpstr>Слайд 33</vt:lpstr>
      <vt:lpstr>Слайд 34</vt:lpstr>
      <vt:lpstr> ДОМАШНЕЕ   ЗАДАНИЕ</vt:lpstr>
      <vt:lpstr>Слайд 36</vt:lpstr>
      <vt:lpstr>Литература: Г.В.Резапкина, Психология и выбор профессии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выбор профессии</dc:title>
  <dc:creator>Detkovskaya O.V.</dc:creator>
  <cp:lastModifiedBy>Detkovskaya </cp:lastModifiedBy>
  <cp:revision>158</cp:revision>
  <dcterms:created xsi:type="dcterms:W3CDTF">2010-09-02T10:15:44Z</dcterms:created>
  <dcterms:modified xsi:type="dcterms:W3CDTF">2012-07-01T17:35:42Z</dcterms:modified>
</cp:coreProperties>
</file>