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336" r:id="rId2"/>
    <p:sldId id="293" r:id="rId3"/>
    <p:sldId id="295" r:id="rId4"/>
    <p:sldId id="303" r:id="rId5"/>
    <p:sldId id="332" r:id="rId6"/>
    <p:sldId id="333" r:id="rId7"/>
    <p:sldId id="334" r:id="rId8"/>
    <p:sldId id="335" r:id="rId9"/>
    <p:sldId id="304" r:id="rId10"/>
    <p:sldId id="305" r:id="rId11"/>
    <p:sldId id="306" r:id="rId12"/>
    <p:sldId id="339" r:id="rId13"/>
    <p:sldId id="340" r:id="rId14"/>
    <p:sldId id="308" r:id="rId15"/>
    <p:sldId id="309" r:id="rId16"/>
    <p:sldId id="310" r:id="rId17"/>
    <p:sldId id="298" r:id="rId18"/>
    <p:sldId id="297" r:id="rId19"/>
    <p:sldId id="343" r:id="rId20"/>
    <p:sldId id="341" r:id="rId21"/>
    <p:sldId id="344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00"/>
    <a:srgbClr val="C0C0C0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9181" autoAdjust="0"/>
  </p:normalViewPr>
  <p:slideViewPr>
    <p:cSldViewPr>
      <p:cViewPr varScale="1">
        <p:scale>
          <a:sx n="71" d="100"/>
          <a:sy n="71" d="100"/>
        </p:scale>
        <p:origin x="-11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B0DA65F-8B84-41E7-A933-53201BDC76FC}" type="datetimeFigureOut">
              <a:rPr lang="ru-RU"/>
              <a:pPr>
                <a:defRPr/>
              </a:pPr>
              <a:t>02.02.2013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29E8C0-4A92-45FA-A5B6-C3B5A5BF09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93C7B46-0149-4D71-85A9-82814190CA4F}" type="datetimeFigureOut">
              <a:rPr lang="ru-RU"/>
              <a:pPr>
                <a:defRPr/>
              </a:pPr>
              <a:t>02.02.2013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D93BB4-161A-4689-8BBA-46C036A678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468F55-BD5D-426E-BAFA-B11A377D16F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6BB924-9A3A-4805-9419-093F2711086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89444AE-FEC3-41A5-B718-61C2BB71489C}" type="datetime1">
              <a:rPr lang="ru-RU"/>
              <a:pPr>
                <a:defRPr/>
              </a:pPr>
              <a:t>02.02.2013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/>
              <a:t>Урок 5</a:t>
            </a:r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912A198-F3FB-47AF-93D0-43E9746C6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54352-234B-4BF2-9E31-C30D79ACCA0F}" type="datetime1">
              <a:rPr lang="ru-RU"/>
              <a:pPr>
                <a:defRPr/>
              </a:pPr>
              <a:t>02.02.2013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5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A4FF2-3823-45BE-8EC9-C716A215EB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3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1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4CDF4-0088-41F9-AFB8-2D70C05D4512}" type="datetime1">
              <a:rPr lang="ru-RU"/>
              <a:pPr>
                <a:defRPr/>
              </a:pPr>
              <a:t>02.02.2013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5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49D61-BE16-4E3E-BBEA-063FB2E342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CD437-2C55-4570-98B3-6149A67CC58C}" type="datetime1">
              <a:rPr lang="ru-RU"/>
              <a:pPr>
                <a:defRPr/>
              </a:pPr>
              <a:t>02.02.2013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5</a:t>
            </a: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E0481-4079-4DF1-9E80-AF15BFAC4B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09600" y="228600"/>
            <a:ext cx="8156575" cy="58975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862BA-F0A0-4110-8307-C56B38FC7429}" type="datetime1">
              <a:rPr lang="ru-RU"/>
              <a:pPr>
                <a:defRPr/>
              </a:pPr>
              <a:t>02.02.2013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5</a:t>
            </a: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FCE6F-C80D-4ECE-9C5E-AB0734EBDE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9AEC2-95DB-4D2C-A34E-EBBF0CA6A359}" type="datetime1">
              <a:rPr lang="ru-RU"/>
              <a:pPr>
                <a:defRPr/>
              </a:pPr>
              <a:t>02.02.2013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5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D29A4-05BE-4A89-BAB3-1D28C3C74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3" y="2743203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18AFD-19D7-4C19-B1AA-DE13FA841608}" type="datetime1">
              <a:rPr lang="ru-RU"/>
              <a:pPr>
                <a:defRPr/>
              </a:pPr>
              <a:t>02.02.2013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E837A9C-6434-4A95-89F4-2101676E51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5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DE5BA60-D4BE-4968-8D66-38B44BC7B359}" type="datetime1">
              <a:rPr lang="ru-RU"/>
              <a:pPr>
                <a:defRPr/>
              </a:pPr>
              <a:t>02.02.2013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9B0DA1F-EB4B-4152-AAD5-0776BF266A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2"/>
            <a:ext cx="8153400" cy="86995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C7CBC77-4554-41D4-AFCA-87D980BAC59A}" type="datetime1">
              <a:rPr lang="ru-RU"/>
              <a:pPr>
                <a:defRPr/>
              </a:pPr>
              <a:t>02.02.2013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8ED78D2-50DF-497C-9774-32FE21FE84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5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18F4C-C480-4D86-A6E4-EC68F3BC6148}" type="datetime1">
              <a:rPr lang="ru-RU"/>
              <a:pPr>
                <a:defRPr/>
              </a:pPr>
              <a:t>02.02.2013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5</a:t>
            </a: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55D35-53DA-4A3F-A31A-8B4CC6A404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92057-B341-40B8-97D8-73853AEB68F3}" type="datetime1">
              <a:rPr lang="ru-RU"/>
              <a:pPr>
                <a:defRPr/>
              </a:pPr>
              <a:t>02.02.2013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5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2AFC05C-BF67-41DC-BCB5-B7F7B01E95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2"/>
            <a:ext cx="8077200" cy="869951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7CE79-FE75-4430-BD41-3FA2E593DC0B}" type="datetime1">
              <a:rPr lang="ru-RU"/>
              <a:pPr>
                <a:defRPr/>
              </a:pPr>
              <a:t>02.02.2013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5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B0C38-D83C-4131-A40A-4E62D98FE5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CE5FB00-0718-401D-905F-F6A8A3D766DF}" type="datetime1">
              <a:rPr lang="ru-RU"/>
              <a:pPr>
                <a:defRPr/>
              </a:pPr>
              <a:t>02.02.2013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2FAC43B4-C74A-4AA5-BB17-1DEE7BDBCA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5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9C1282-B92D-484A-9AF6-208807DFC87B}" type="datetime1">
              <a:rPr lang="ru-RU"/>
              <a:pPr>
                <a:defRPr/>
              </a:pPr>
              <a:t>02.02.2013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Урок 5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90CD80-DC0C-4C9A-831B-EB01754646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6" r:id="rId1"/>
    <p:sldLayoutId id="2147483760" r:id="rId2"/>
    <p:sldLayoutId id="2147483767" r:id="rId3"/>
    <p:sldLayoutId id="2147483768" r:id="rId4"/>
    <p:sldLayoutId id="2147483769" r:id="rId5"/>
    <p:sldLayoutId id="2147483761" r:id="rId6"/>
    <p:sldLayoutId id="2147483770" r:id="rId7"/>
    <p:sldLayoutId id="2147483762" r:id="rId8"/>
    <p:sldLayoutId id="2147483771" r:id="rId9"/>
    <p:sldLayoutId id="2147483763" r:id="rId10"/>
    <p:sldLayoutId id="2147483772" r:id="rId11"/>
    <p:sldLayoutId id="2147483764" r:id="rId12"/>
    <p:sldLayoutId id="2147483765" r:id="rId1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D2DA7A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FADA7A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enesis-book.ru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1619250" y="5516563"/>
            <a:ext cx="7524750" cy="685800"/>
          </a:xfrm>
        </p:spPr>
        <p:txBody>
          <a:bodyPr>
            <a:normAutofit fontScale="25000" lnSpcReduction="20000"/>
          </a:bodyPr>
          <a:lstStyle/>
          <a:p>
            <a:pPr>
              <a:defRPr/>
            </a:pPr>
            <a:endParaRPr lang="ru-RU" dirty="0" smtClean="0"/>
          </a:p>
          <a:p>
            <a:pPr algn="ctr">
              <a:defRPr/>
            </a:pPr>
            <a:r>
              <a:rPr lang="ru-RU" sz="6400" b="1" dirty="0" smtClean="0">
                <a:latin typeface="+mj-lt"/>
              </a:rPr>
              <a:t>Презентация  подготовлена  педагогом-психологом  ГОУ ЦО № 771,  г.Москвы</a:t>
            </a:r>
          </a:p>
          <a:p>
            <a:pPr algn="ctr">
              <a:defRPr/>
            </a:pPr>
            <a:r>
              <a:rPr lang="ru-RU" sz="6400" b="1" dirty="0" smtClean="0">
                <a:latin typeface="+mj-lt"/>
              </a:rPr>
              <a:t>ДЕТКОВСКОЙ  ОКСАНОЙ  ВЛАДИМИРОВНОЙ</a:t>
            </a:r>
            <a:endParaRPr lang="ru-RU" sz="6400" b="1" dirty="0">
              <a:latin typeface="+mj-lt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b="1" spc="150" dirty="0" smtClean="0">
                <a:solidFill>
                  <a:srgbClr val="002060"/>
                </a:solidFill>
                <a:latin typeface="+mn-lt"/>
              </a:rPr>
              <a:t>Профориентационное  занятие</a:t>
            </a:r>
            <a:br>
              <a:rPr lang="ru-RU" b="1" spc="150" dirty="0" smtClean="0">
                <a:solidFill>
                  <a:srgbClr val="002060"/>
                </a:solidFill>
                <a:latin typeface="+mn-lt"/>
              </a:rPr>
            </a:br>
            <a:r>
              <a:rPr lang="ru-RU" b="1" spc="150" dirty="0" smtClean="0">
                <a:solidFill>
                  <a:srgbClr val="002060"/>
                </a:solidFill>
                <a:latin typeface="+mn-lt"/>
              </a:rPr>
              <a:t>по курсу Г.В.Резапкиной</a:t>
            </a:r>
            <a:endParaRPr lang="ru-RU" b="1" spc="15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Урок 5</a:t>
            </a:r>
            <a:endParaRPr lang="ru-RU" dirty="0"/>
          </a:p>
        </p:txBody>
      </p:sp>
      <p:pic>
        <p:nvPicPr>
          <p:cNvPr id="1026" name="Picture 2" descr="C:\Users\Oxana\Desktop\untitled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19872" y="548680"/>
            <a:ext cx="3600400" cy="346947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1">
                <a:lumMod val="5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ru-RU" sz="4000" smtClean="0">
                <a:latin typeface="Arial" charset="0"/>
              </a:rPr>
              <a:t>Задание № 2, стр. 19</a:t>
            </a:r>
            <a:br>
              <a:rPr lang="ru-RU" sz="4000" smtClean="0">
                <a:latin typeface="Arial" charset="0"/>
              </a:rPr>
            </a:br>
            <a:r>
              <a:rPr lang="ru-RU" sz="4000" smtClean="0">
                <a:latin typeface="Arial" charset="0"/>
              </a:rPr>
              <a:t>«Определение типа мышления»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323850" y="1844675"/>
            <a:ext cx="81534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mtClean="0">
                <a:solidFill>
                  <a:srgbClr val="FF0066"/>
                </a:solidFill>
                <a:latin typeface="Arial" charset="0"/>
              </a:rPr>
              <a:t>У каждого человека преобладает определенный тип мышления. Данный опросник поможет вам определить тип своего мышления.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mtClean="0">
              <a:solidFill>
                <a:srgbClr val="FF0066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ru-RU" smtClean="0">
                <a:latin typeface="Arial" charset="0"/>
              </a:rPr>
              <a:t>Вам будут зачитаны высказывания. Если вы согласны с ними, в бланке поставьте «+», если нет – «-».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ru-RU" b="1" smtClean="0">
                <a:solidFill>
                  <a:srgbClr val="FF0066"/>
                </a:solidFill>
                <a:latin typeface="Arial" charset="0"/>
              </a:rPr>
              <a:t>0-2 (Низкий) </a:t>
            </a:r>
            <a:r>
              <a:rPr lang="ru-RU" b="1" smtClean="0">
                <a:solidFill>
                  <a:srgbClr val="FFFF00"/>
                </a:solidFill>
                <a:latin typeface="Arial" charset="0"/>
              </a:rPr>
              <a:t>3-5 (Средний)</a:t>
            </a:r>
            <a:r>
              <a:rPr lang="ru-RU" b="1" smtClean="0">
                <a:solidFill>
                  <a:srgbClr val="FF0066"/>
                </a:solidFill>
                <a:latin typeface="Arial" charset="0"/>
              </a:rPr>
              <a:t> 6-8 (Высокий)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Урок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43" name="Group 83"/>
          <p:cNvGraphicFramePr>
            <a:graphicFrameLocks noGrp="1"/>
          </p:cNvGraphicFramePr>
          <p:nvPr>
            <p:ph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П-Д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А-С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С-Л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Н-О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Урок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Урок 5</a:t>
            </a:r>
          </a:p>
        </p:txBody>
      </p:sp>
      <p:sp>
        <p:nvSpPr>
          <p:cNvPr id="20483" name="TextBox 6"/>
          <p:cNvSpPr txBox="1">
            <a:spLocks noChangeArrowheads="1"/>
          </p:cNvSpPr>
          <p:nvPr/>
        </p:nvSpPr>
        <p:spPr bwMode="auto">
          <a:xfrm>
            <a:off x="323850" y="333375"/>
            <a:ext cx="8337550" cy="605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1.    Мне легче что-либо сделать самому, чем объяснить другому.</a:t>
            </a:r>
          </a:p>
          <a:p>
            <a:r>
              <a:rPr lang="ru-RU"/>
              <a:t>2.    Мне интересно составлять компьютерные программы.</a:t>
            </a:r>
          </a:p>
          <a:p>
            <a:r>
              <a:rPr lang="ru-RU"/>
              <a:t>3.    Я люблю читать книги.</a:t>
            </a:r>
          </a:p>
          <a:p>
            <a:r>
              <a:rPr lang="ru-RU"/>
              <a:t>4.    Мне нравится живопись, скульптура, архитектура.</a:t>
            </a:r>
          </a:p>
          <a:p>
            <a:r>
              <a:rPr lang="ru-RU"/>
              <a:t>5.    </a:t>
            </a:r>
            <a:r>
              <a:rPr lang="ru-RU" b="1"/>
              <a:t>Даже в отлаженном деле я стараюсь что-то улучшить.</a:t>
            </a:r>
            <a:endParaRPr lang="ru-RU"/>
          </a:p>
          <a:p>
            <a:r>
              <a:rPr lang="ru-RU"/>
              <a:t>6.    Я лучше понимаю, если мне объясняют на предметах или рисунках.</a:t>
            </a:r>
          </a:p>
          <a:p>
            <a:r>
              <a:rPr lang="ru-RU"/>
              <a:t>7.    Я люблю играть в шахматы.</a:t>
            </a:r>
          </a:p>
          <a:p>
            <a:r>
              <a:rPr lang="ru-RU"/>
              <a:t>8.    Я легко излагаю свои мысли как в устной, так и в письменной форме.</a:t>
            </a:r>
          </a:p>
          <a:p>
            <a:r>
              <a:rPr lang="ru-RU"/>
              <a:t>9.    Когда я читаю книгу, я четко вижу ее героев и описываемые события.</a:t>
            </a:r>
          </a:p>
          <a:p>
            <a:r>
              <a:rPr lang="ru-RU"/>
              <a:t>10.  </a:t>
            </a:r>
            <a:r>
              <a:rPr lang="ru-RU" b="1"/>
              <a:t>Я предпочитаю самостоятельно планировать свою работу.</a:t>
            </a:r>
            <a:endParaRPr lang="ru-RU"/>
          </a:p>
          <a:p>
            <a:r>
              <a:rPr lang="ru-RU"/>
              <a:t>11.  Мне нравится  все делать своими руками.</a:t>
            </a:r>
          </a:p>
          <a:p>
            <a:r>
              <a:rPr lang="ru-RU"/>
              <a:t>12.  В детстве я создавал (а) свой шифр для переписки с друзьями.</a:t>
            </a:r>
          </a:p>
          <a:p>
            <a:r>
              <a:rPr lang="ru-RU"/>
              <a:t>13.  Я придаю большое значение  сказанному слову.</a:t>
            </a:r>
          </a:p>
          <a:p>
            <a:r>
              <a:rPr lang="ru-RU"/>
              <a:t>14.  Знакомые мелодии вызывают у меня в голове определенные картины.</a:t>
            </a:r>
          </a:p>
          <a:p>
            <a:r>
              <a:rPr lang="ru-RU"/>
              <a:t>15.  </a:t>
            </a:r>
            <a:r>
              <a:rPr lang="ru-RU" b="1"/>
              <a:t>Разнообразные увлечения делают жизнь человека богаче и ярче.</a:t>
            </a:r>
            <a:endParaRPr lang="ru-RU"/>
          </a:p>
          <a:p>
            <a:r>
              <a:rPr lang="ru-RU"/>
              <a:t>16.  При решении задачи мне легче идти методом проб и ошибок.</a:t>
            </a:r>
          </a:p>
          <a:p>
            <a:r>
              <a:rPr lang="ru-RU"/>
              <a:t>17.  Мне интересно разбираться в природе физических явлений.</a:t>
            </a:r>
          </a:p>
          <a:p>
            <a:r>
              <a:rPr lang="ru-RU"/>
              <a:t>18.  Мне интересна  работа ведущего теле-радиопрограмм, журналиста.</a:t>
            </a:r>
          </a:p>
          <a:p>
            <a:r>
              <a:rPr lang="ru-RU"/>
              <a:t>19.  Мне легко представить предмет или животное, которых нет в природе.</a:t>
            </a:r>
          </a:p>
          <a:p>
            <a:r>
              <a:rPr lang="ru-RU"/>
              <a:t>20.  </a:t>
            </a:r>
            <a:r>
              <a:rPr lang="ru-RU" b="1"/>
              <a:t>Мне больше нравится процесс деятельности, чем  сам результат</a:t>
            </a:r>
            <a:r>
              <a:rPr lang="ru-RU"/>
              <a:t>.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Урок 5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323850" y="404813"/>
            <a:ext cx="8396288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21.  Мне нравилось в детстве собирать конструктор из деталей, лего.</a:t>
            </a:r>
          </a:p>
          <a:p>
            <a:r>
              <a:rPr lang="ru-RU"/>
              <a:t>22.  Я предпочитаю точные науки (математику, физику).</a:t>
            </a:r>
          </a:p>
          <a:p>
            <a:r>
              <a:rPr lang="ru-RU"/>
              <a:t>23.  Меня восхищает точность и глубина некоторых стихов.</a:t>
            </a:r>
          </a:p>
          <a:p>
            <a:r>
              <a:rPr lang="ru-RU"/>
              <a:t>24.  Знакомый запах   вызывает в моей памяти прошлые события.</a:t>
            </a:r>
          </a:p>
          <a:p>
            <a:r>
              <a:rPr lang="ru-RU"/>
              <a:t>25.  </a:t>
            </a:r>
            <a:r>
              <a:rPr lang="ru-RU" b="1"/>
              <a:t>Я не хотел (а) бы подчинять свою жизнь определенной системе.</a:t>
            </a:r>
            <a:endParaRPr lang="ru-RU"/>
          </a:p>
          <a:p>
            <a:r>
              <a:rPr lang="ru-RU"/>
              <a:t>26.  Когда я слышу музыку, мне хочется танцевать.</a:t>
            </a:r>
          </a:p>
          <a:p>
            <a:r>
              <a:rPr lang="ru-RU"/>
              <a:t>27.  Я понимаю красоту математических формул.</a:t>
            </a:r>
          </a:p>
          <a:p>
            <a:r>
              <a:rPr lang="ru-RU"/>
              <a:t>28.  Мне легко говорить перед любой аудиторией.</a:t>
            </a:r>
          </a:p>
          <a:p>
            <a:r>
              <a:rPr lang="ru-RU"/>
              <a:t>29.  Я люблю посещать выставки, спектакли, концерты.</a:t>
            </a:r>
          </a:p>
          <a:p>
            <a:r>
              <a:rPr lang="ru-RU"/>
              <a:t>30.  </a:t>
            </a:r>
            <a:r>
              <a:rPr lang="ru-RU" b="1"/>
              <a:t>Я сомневаюсь даже в том, что для других очевидно.</a:t>
            </a:r>
            <a:endParaRPr lang="ru-RU"/>
          </a:p>
          <a:p>
            <a:r>
              <a:rPr lang="ru-RU"/>
              <a:t>31.  Я люблю заниматься рукоделием, что-то мастерить.</a:t>
            </a:r>
          </a:p>
          <a:p>
            <a:r>
              <a:rPr lang="ru-RU"/>
              <a:t>32.  Мне интересно было бы расшифровать древние тексты.</a:t>
            </a:r>
          </a:p>
          <a:p>
            <a:r>
              <a:rPr lang="ru-RU"/>
              <a:t>33.  Я легко усваиваю грамматические конструкции языка.</a:t>
            </a:r>
          </a:p>
          <a:p>
            <a:r>
              <a:rPr lang="ru-RU"/>
              <a:t>34.  Красота для меня важнее, чем польза.</a:t>
            </a:r>
          </a:p>
          <a:p>
            <a:r>
              <a:rPr lang="ru-RU"/>
              <a:t>35.  </a:t>
            </a:r>
            <a:r>
              <a:rPr lang="ru-RU" b="1"/>
              <a:t>Не люблю ходить одним и тем же путем.</a:t>
            </a:r>
            <a:endParaRPr lang="ru-RU"/>
          </a:p>
          <a:p>
            <a:r>
              <a:rPr lang="ru-RU"/>
              <a:t>36.  Истинно только то, что можно потрогать руками.</a:t>
            </a:r>
          </a:p>
          <a:p>
            <a:r>
              <a:rPr lang="ru-RU"/>
              <a:t>37.  Я легко запоминаю формулы,  символы, условные обозначения.</a:t>
            </a:r>
          </a:p>
          <a:p>
            <a:r>
              <a:rPr lang="ru-RU"/>
              <a:t>38.  Друзья любят слушать, когда я им что-то рассказываю.</a:t>
            </a:r>
          </a:p>
          <a:p>
            <a:r>
              <a:rPr lang="ru-RU"/>
              <a:t>39.  Я легко могу представить в образах содержание рассказа или  фильма.</a:t>
            </a:r>
          </a:p>
          <a:p>
            <a:r>
              <a:rPr lang="ru-RU"/>
              <a:t>40.  Я не могу  успокоиться, пока не доведу свою работу до совершенства. 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mtClean="0">
                <a:solidFill>
                  <a:srgbClr val="FF0066"/>
                </a:solidFill>
                <a:latin typeface="Arial" charset="0"/>
              </a:rPr>
              <a:t>ВАЖНО: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4294967295"/>
          </p:nvPr>
        </p:nvSpPr>
        <p:spPr>
          <a:xfrm>
            <a:off x="0" y="1916113"/>
            <a:ext cx="9144000" cy="5257800"/>
          </a:xfrm>
        </p:spPr>
        <p:txBody>
          <a:bodyPr/>
          <a:lstStyle/>
          <a:p>
            <a:pPr eaLnBrk="1" hangingPunct="1"/>
            <a:r>
              <a:rPr lang="ru-RU" sz="3200" smtClean="0">
                <a:latin typeface="Arial" charset="0"/>
              </a:rPr>
              <a:t>Соотнесите свой ведущий тип мышления с выбранным видом деятельности ли профилем обучения</a:t>
            </a:r>
          </a:p>
          <a:p>
            <a:pPr eaLnBrk="1" hangingPunct="1">
              <a:buFont typeface="Wingdings" pitchFamily="2" charset="2"/>
              <a:buNone/>
            </a:pPr>
            <a:endParaRPr lang="ru-RU" sz="3200" smtClean="0">
              <a:latin typeface="Arial" charset="0"/>
            </a:endParaRPr>
          </a:p>
          <a:p>
            <a:pPr eaLnBrk="1" hangingPunct="1"/>
            <a:r>
              <a:rPr lang="ru-RU" sz="3200" smtClean="0">
                <a:latin typeface="Arial" charset="0"/>
              </a:rPr>
              <a:t>Если ваши профессиональные планы не соответствуют типу мышления, подумайте, что вам легче изменить планы или тип мышления?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Урок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mtClean="0">
                <a:solidFill>
                  <a:srgbClr val="FF0066"/>
                </a:solidFill>
                <a:latin typeface="Arial" charset="0"/>
              </a:rPr>
              <a:t>ВАЖНО: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latin typeface="Arial" charset="0"/>
              </a:rPr>
              <a:t>Мышление – трудная работа</a:t>
            </a:r>
            <a:r>
              <a:rPr lang="ru-RU" sz="3200" dirty="0" smtClean="0">
                <a:latin typeface="Arial" charset="0"/>
              </a:rPr>
              <a:t>. Для её выполнения требуется: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200" dirty="0" smtClean="0">
                <a:latin typeface="Arial" charset="0"/>
              </a:rPr>
              <a:t>  - организованность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200" dirty="0" smtClean="0">
                <a:latin typeface="Arial" charset="0"/>
              </a:rPr>
              <a:t>  - хорошо развитое внимание и память,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200" dirty="0" smtClean="0">
                <a:latin typeface="Arial" charset="0"/>
              </a:rPr>
              <a:t>  - наблюдательность,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200" dirty="0" smtClean="0">
                <a:latin typeface="Arial" charset="0"/>
              </a:rPr>
              <a:t>  - работоспособность</a:t>
            </a:r>
          </a:p>
          <a:p>
            <a:pPr eaLnBrk="1" hangingPunct="1">
              <a:defRPr/>
            </a:pP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При массе 2% от нашего тела мозг потребляет 15% всей вырабатываемой энергии.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3200" dirty="0" smtClean="0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Урок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algn="ctr" eaLnBrk="1" hangingPunct="1"/>
            <a:r>
              <a:rPr lang="ru-RU" sz="3600" smtClean="0">
                <a:latin typeface="Arial" charset="0"/>
              </a:rPr>
              <a:t>ФАКТОРЫ, влияющие на успешность выполнения интеллектуальных задач</a:t>
            </a:r>
            <a:endParaRPr lang="ru-RU" sz="3600" smtClean="0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24579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420938"/>
            <a:ext cx="8351837" cy="4103687"/>
          </a:xfrm>
        </p:spPr>
        <p:txBody>
          <a:bodyPr/>
          <a:lstStyle/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ru-RU" sz="3200" smtClean="0">
                <a:solidFill>
                  <a:srgbClr val="FF9900"/>
                </a:solidFill>
                <a:latin typeface="Arial" charset="0"/>
              </a:rPr>
              <a:t>Эмоциональное состояние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ru-RU" sz="3200" smtClean="0">
                <a:solidFill>
                  <a:srgbClr val="FF9900"/>
                </a:solidFill>
                <a:latin typeface="Arial" charset="0"/>
              </a:rPr>
              <a:t>Состояние здоровья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ru-RU" sz="3200" smtClean="0">
                <a:solidFill>
                  <a:srgbClr val="FF9900"/>
                </a:solidFill>
                <a:latin typeface="Arial" charset="0"/>
              </a:rPr>
              <a:t>Условия работы</a:t>
            </a:r>
          </a:p>
          <a:p>
            <a:pPr marL="552450" indent="-552450" eaLnBrk="1" hangingPunct="1">
              <a:buFont typeface="Wingdings" pitchFamily="2" charset="2"/>
              <a:buNone/>
            </a:pPr>
            <a:endParaRPr lang="ru-RU" sz="3200" smtClean="0">
              <a:solidFill>
                <a:schemeClr val="tx2"/>
              </a:solidFill>
              <a:latin typeface="Arial" charset="0"/>
            </a:endParaRPr>
          </a:p>
          <a:p>
            <a:pPr marL="552450" indent="-552450" eaLnBrk="1" hangingPunct="1">
              <a:buFont typeface="Wingdings" pitchFamily="2" charset="2"/>
              <a:buNone/>
            </a:pPr>
            <a:r>
              <a:rPr lang="ru-RU" sz="3200" smtClean="0">
                <a:solidFill>
                  <a:schemeClr val="tx2"/>
                </a:solidFill>
                <a:latin typeface="Arial" charset="0"/>
              </a:rPr>
              <a:t>     Поэтому все интеллектуальные тесты стоит выполнять в спокойной обстановке и в хорошем настроении.</a:t>
            </a:r>
          </a:p>
        </p:txBody>
      </p:sp>
      <p:sp>
        <p:nvSpPr>
          <p:cNvPr id="24580" name="TextBox 9"/>
          <p:cNvSpPr txBox="1">
            <a:spLocks noChangeArrowheads="1"/>
          </p:cNvSpPr>
          <p:nvPr/>
        </p:nvSpPr>
        <p:spPr bwMode="auto">
          <a:xfrm>
            <a:off x="1187450" y="1844675"/>
            <a:ext cx="657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Записать  в  тетрадь  для  конспектов: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Урок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Урок 5</a:t>
            </a:r>
          </a:p>
        </p:txBody>
      </p:sp>
      <p:graphicFrame>
        <p:nvGraphicFramePr>
          <p:cNvPr id="27706" name="Group 58"/>
          <p:cNvGraphicFramePr>
            <a:graphicFrameLocks noGrp="1"/>
          </p:cNvGraphicFramePr>
          <p:nvPr/>
        </p:nvGraphicFramePr>
        <p:xfrm>
          <a:off x="0" y="692150"/>
          <a:ext cx="9144000" cy="5988050"/>
        </p:xfrm>
        <a:graphic>
          <a:graphicData uri="http://schemas.openxmlformats.org/drawingml/2006/table">
            <a:tbl>
              <a:tblPr/>
              <a:tblGrid>
                <a:gridCol w="900113"/>
                <a:gridCol w="1368425"/>
                <a:gridCol w="1727200"/>
                <a:gridCol w="5148262"/>
              </a:tblGrid>
              <a:tr h="936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№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урока,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№ 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название 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упражнения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Результаты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исследований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Примечания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051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№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№ 2: «Определение типа мышления»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Предметно –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Действенное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Абстрактно –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символическое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Словесно –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логическое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Наглядно –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образное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Креативность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ПРОФЕССИИ РУЧНОГО ТРУДА: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водитель, парикмахер, наладчик, повар, швея, танцор, спортсмен и др.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ЛЮДИ НАУКИ: физик-теоретик, математики, экономист, программист, аналитик и др.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«РЕЧЕВЫЕ» ПРОФЕССИИ: преподаватель, переводчик, писатель, филолог, журналист, ученый, руководитель, политик и др.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«ХУДОЖЕСТВЕННЫЕ» ПРОФЕССИИ: художник, поэт, писатель, режиссер, архитектор, конструктор, дизайнер и др.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Твоорческий подход к решению любой задачи – залог успешности в любой сфере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  <p:sp>
        <p:nvSpPr>
          <p:cNvPr id="25620" name="TextBox 9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0"/>
            <a:ext cx="8153400" cy="598488"/>
          </a:xfrm>
        </p:spPr>
        <p:txBody>
          <a:bodyPr/>
          <a:lstStyle/>
          <a:p>
            <a:pPr algn="ctr" eaLnBrk="1" hangingPunct="1"/>
            <a:r>
              <a:rPr lang="ru-RU" sz="3200" smtClean="0"/>
              <a:t>Результаты  исследования (пример):</a:t>
            </a:r>
            <a:endParaRPr lang="ru-RU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214313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smtClean="0"/>
              <a:t>Конспект  урока  №5</a:t>
            </a:r>
            <a:br>
              <a:rPr lang="ru-RU" sz="3200" smtClean="0"/>
            </a:br>
            <a:r>
              <a:rPr lang="ru-RU" sz="3200" b="1" smtClean="0">
                <a:solidFill>
                  <a:srgbClr val="C00000"/>
                </a:solidFill>
              </a:rPr>
              <a:t>ОПРЕДЕЛЕНИЕ  ТИПА  МЫШЛЕНИЯ </a:t>
            </a:r>
            <a:endParaRPr lang="ru-RU" sz="4000" smtClean="0"/>
          </a:p>
        </p:txBody>
      </p:sp>
      <p:sp>
        <p:nvSpPr>
          <p:cNvPr id="26627" name="Содержимое 3"/>
          <p:cNvSpPr>
            <a:spLocks noGrp="1"/>
          </p:cNvSpPr>
          <p:nvPr>
            <p:ph sz="quarter" idx="1"/>
          </p:nvPr>
        </p:nvSpPr>
        <p:spPr>
          <a:xfrm>
            <a:off x="214313" y="1643063"/>
            <a:ext cx="8715375" cy="5214937"/>
          </a:xfrm>
        </p:spPr>
        <p:txBody>
          <a:bodyPr/>
          <a:lstStyle/>
          <a:p>
            <a:pPr marL="514350" indent="-514350" eaLnBrk="1" hangingPunct="1">
              <a:buFont typeface="Wingdings" pitchFamily="2" charset="2"/>
              <a:buAutoNum type="arabicPeriod"/>
            </a:pPr>
            <a:r>
              <a:rPr lang="ru-RU" sz="2800" smtClean="0">
                <a:solidFill>
                  <a:srgbClr val="FF9900"/>
                </a:solidFill>
                <a:latin typeface="Arial" charset="0"/>
              </a:rPr>
              <a:t>М – </a:t>
            </a:r>
            <a:r>
              <a:rPr lang="ru-RU" sz="2800" smtClean="0">
                <a:latin typeface="Arial" charset="0"/>
              </a:rPr>
              <a:t>совокупность умственных процессов, лежащих в основе познания.</a:t>
            </a:r>
          </a:p>
          <a:p>
            <a:pPr marL="514350" indent="-514350" eaLnBrk="1" hangingPunct="1">
              <a:buFont typeface="Wingdings" pitchFamily="2" charset="2"/>
              <a:buAutoNum type="arabicPeriod"/>
            </a:pPr>
            <a:r>
              <a:rPr lang="ru-RU" sz="2800" smtClean="0">
                <a:solidFill>
                  <a:srgbClr val="FF9900"/>
                </a:solidFill>
                <a:latin typeface="Arial" charset="0"/>
              </a:rPr>
              <a:t>И – </a:t>
            </a:r>
            <a:r>
              <a:rPr lang="ru-RU" sz="2800" smtClean="0">
                <a:latin typeface="Arial" charset="0"/>
              </a:rPr>
              <a:t>мыслительные способности человека, разум, уровень умственного развития</a:t>
            </a:r>
          </a:p>
          <a:p>
            <a:pPr marL="514350" indent="-514350" eaLnBrk="1" hangingPunct="1">
              <a:buFont typeface="Wingdings" pitchFamily="2" charset="2"/>
              <a:buAutoNum type="arabicPeriod"/>
            </a:pPr>
            <a:r>
              <a:rPr lang="ru-RU" sz="2800" smtClean="0">
                <a:solidFill>
                  <a:srgbClr val="FF9900"/>
                </a:solidFill>
                <a:latin typeface="Arial" charset="0"/>
              </a:rPr>
              <a:t>Основные характеристики мышления:  </a:t>
            </a:r>
            <a:r>
              <a:rPr lang="ru-RU" sz="2800" b="1" smtClean="0">
                <a:latin typeface="Arial" charset="0"/>
              </a:rPr>
              <a:t>продуктивность; оригинальность;  любознательность; мужество</a:t>
            </a:r>
          </a:p>
          <a:p>
            <a:pPr marL="514350" indent="-514350" eaLnBrk="1" hangingPunct="1">
              <a:buFont typeface="Wingdings" pitchFamily="2" charset="2"/>
              <a:buAutoNum type="arabicPeriod"/>
            </a:pPr>
            <a:r>
              <a:rPr lang="ru-RU" sz="2800" smtClean="0">
                <a:solidFill>
                  <a:srgbClr val="FF9900"/>
                </a:solidFill>
                <a:latin typeface="Arial" charset="0"/>
              </a:rPr>
              <a:t>ФАКТОРЫ, </a:t>
            </a:r>
            <a:r>
              <a:rPr lang="ru-RU" sz="2800" smtClean="0">
                <a:latin typeface="Arial" charset="0"/>
              </a:rPr>
              <a:t>влияющие на успешность выполнения интеллектуальных задач: </a:t>
            </a:r>
            <a:r>
              <a:rPr lang="ru-RU" sz="2800" b="1" smtClean="0">
                <a:latin typeface="Arial" charset="0"/>
              </a:rPr>
              <a:t>Эмоциональное состояние; Состояние здоровья; Условия работы</a:t>
            </a:r>
            <a:endParaRPr lang="ru-RU" sz="2800" b="1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59113" y="6492875"/>
            <a:ext cx="5421312" cy="365125"/>
          </a:xfrm>
        </p:spPr>
        <p:txBody>
          <a:bodyPr/>
          <a:lstStyle/>
          <a:p>
            <a:pPr>
              <a:defRPr/>
            </a:pPr>
            <a:r>
              <a:rPr lang="ru-RU" dirty="0"/>
              <a:t>Урок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22"/>
          <p:cNvSpPr txBox="1">
            <a:spLocks noGrp="1"/>
          </p:cNvSpPr>
          <p:nvPr/>
        </p:nvSpPr>
        <p:spPr>
          <a:xfrm>
            <a:off x="0" y="1271588"/>
            <a:ext cx="533400" cy="244475"/>
          </a:xfrm>
          <a:prstGeom prst="rect">
            <a:avLst/>
          </a:prstGeom>
          <a:noFill/>
        </p:spPr>
        <p:txBody>
          <a:bodyPr anchor="ctr"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FFFFFF"/>
              </a:solidFill>
              <a:latin typeface="+mn-lt"/>
              <a:cs typeface="Arial" pitchFamily="34" charset="0"/>
            </a:endParaRPr>
          </a:p>
        </p:txBody>
      </p:sp>
      <p:sp>
        <p:nvSpPr>
          <p:cNvPr id="2765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ru-RU" smtClean="0"/>
              <a:t> </a:t>
            </a:r>
            <a:r>
              <a:rPr lang="ru-RU" smtClean="0">
                <a:solidFill>
                  <a:srgbClr val="FF0000"/>
                </a:solidFill>
              </a:rPr>
              <a:t>ДОМАШНЕЕ   ЗАДАНИЕ</a:t>
            </a:r>
          </a:p>
        </p:txBody>
      </p:sp>
      <p:sp>
        <p:nvSpPr>
          <p:cNvPr id="27652" name="Содержимое 3"/>
          <p:cNvSpPr>
            <a:spLocks noGrp="1"/>
          </p:cNvSpPr>
          <p:nvPr>
            <p:ph sz="quarter" idx="4294967295"/>
          </p:nvPr>
        </p:nvSpPr>
        <p:spPr>
          <a:xfrm>
            <a:off x="428625" y="2565400"/>
            <a:ext cx="8715375" cy="3667125"/>
          </a:xfrm>
        </p:spPr>
        <p:txBody>
          <a:bodyPr/>
          <a:lstStyle/>
          <a:p>
            <a:pPr marL="514350" indent="-514350" eaLnBrk="1" hangingPunct="1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ru-RU" sz="3600" smtClean="0"/>
              <a:t>Стр. 21  Контрольные вопросы</a:t>
            </a:r>
          </a:p>
          <a:p>
            <a:pPr marL="514350" indent="-514350" eaLnBrk="1" hangingPunct="1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ru-RU" sz="3600" smtClean="0"/>
              <a:t>Выучить  определения из конспекта.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23850" y="6165850"/>
            <a:ext cx="5421313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Урок 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одзаголовок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471863"/>
          </a:xfrm>
        </p:spPr>
        <p:txBody>
          <a:bodyPr/>
          <a:lstStyle/>
          <a:p>
            <a:pPr algn="ctr" eaLnBrk="1" hangingPunct="1"/>
            <a:r>
              <a:rPr lang="ru-RU" smtClean="0"/>
              <a:t>РАЗДЕЛ </a:t>
            </a:r>
            <a:r>
              <a:rPr lang="en-US" smtClean="0"/>
              <a:t> </a:t>
            </a:r>
            <a:r>
              <a:rPr lang="ru-RU" smtClean="0"/>
              <a:t> 1</a:t>
            </a:r>
          </a:p>
          <a:p>
            <a:pPr algn="ctr" eaLnBrk="1" hangingPunct="1"/>
            <a:r>
              <a:rPr lang="ru-RU" smtClean="0"/>
              <a:t>ЧТО  Я  ЗНАЮ  О  СВОИХ  ВОЗМОЖНОСТЯХ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u="sng" smtClean="0"/>
              <a:t>Урок № </a:t>
            </a:r>
            <a:r>
              <a:rPr lang="ru-RU" u="sng" smtClean="0">
                <a:latin typeface="Arial" charset="0"/>
              </a:rPr>
              <a:t>5</a:t>
            </a:r>
          </a:p>
          <a:p>
            <a:pPr eaLnBrk="1" hangingPunct="1"/>
            <a:r>
              <a:rPr lang="ru-RU" sz="3500" b="1" smtClean="0">
                <a:solidFill>
                  <a:srgbClr val="FFC000"/>
                </a:solidFill>
                <a:latin typeface="Arial" charset="0"/>
              </a:rPr>
              <a:t>ОПРЕДЕЛЕНИЕ  </a:t>
            </a:r>
          </a:p>
          <a:p>
            <a:pPr eaLnBrk="1" hangingPunct="1"/>
            <a:r>
              <a:rPr lang="ru-RU" sz="3500" b="1" smtClean="0">
                <a:solidFill>
                  <a:srgbClr val="FFC000"/>
                </a:solidFill>
                <a:latin typeface="Arial" charset="0"/>
              </a:rPr>
              <a:t>ТИПА  МЫШЛЕНИЯ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Психология и выбор профессии</a:t>
            </a:r>
            <a:endParaRPr lang="ru-RU" dirty="0"/>
          </a:p>
        </p:txBody>
      </p:sp>
      <p:sp>
        <p:nvSpPr>
          <p:cNvPr id="17411" name="Нижний колонтитул 3"/>
          <p:cNvSpPr>
            <a:spLocks noGrp="1"/>
          </p:cNvSpPr>
          <p:nvPr>
            <p:ph type="ftr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Урок 5</a:t>
            </a:r>
            <a:endParaRPr 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604963" y="4714875"/>
            <a:ext cx="7315200" cy="685800"/>
          </a:xfrm>
        </p:spPr>
        <p:txBody>
          <a:bodyPr>
            <a:normAutofit fontScale="92500" lnSpcReduction="10000"/>
          </a:bodyPr>
          <a:lstStyle/>
          <a:p>
            <a:pPr algn="ctr">
              <a:defRPr/>
            </a:pPr>
            <a:r>
              <a:rPr lang="ru-RU" sz="4400" b="1" dirty="0" smtClean="0">
                <a:solidFill>
                  <a:srgbClr val="FFFF00"/>
                </a:solidFill>
              </a:rPr>
              <a:t>Всем  спасибо  за  внимание !!!</a:t>
            </a:r>
            <a:endParaRPr lang="ru-RU" sz="4400" b="1" dirty="0">
              <a:solidFill>
                <a:srgbClr val="FFFF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2"/>
          </p:nvPr>
        </p:nvSpPr>
        <p:spPr>
          <a:xfrm>
            <a:off x="1403350" y="6308725"/>
            <a:ext cx="4572000" cy="365125"/>
          </a:xfrm>
        </p:spPr>
        <p:txBody>
          <a:bodyPr/>
          <a:lstStyle/>
          <a:p>
            <a:pPr>
              <a:defRPr/>
            </a:pPr>
            <a:r>
              <a:rPr lang="ru-RU" dirty="0"/>
              <a:t>Урок 5</a:t>
            </a:r>
          </a:p>
        </p:txBody>
      </p:sp>
      <p:pic>
        <p:nvPicPr>
          <p:cNvPr id="10" name="Рисунок 9" descr="peremenka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560513" y="0"/>
            <a:ext cx="7583487" cy="4568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i="1" u="sng" spc="200" dirty="0" smtClean="0"/>
              <a:t>Литература:</a:t>
            </a:r>
            <a:r>
              <a:rPr lang="ru-RU" sz="3200" spc="200" dirty="0" smtClean="0"/>
              <a:t/>
            </a:r>
            <a:br>
              <a:rPr lang="ru-RU" sz="3200" spc="200" dirty="0" smtClean="0"/>
            </a:br>
            <a:r>
              <a:rPr lang="ru-RU" sz="2800" spc="200" dirty="0" smtClean="0"/>
              <a:t>Г.В.</a:t>
            </a:r>
            <a:r>
              <a:rPr lang="ru-RU" sz="2800" b="1" spc="200" dirty="0" smtClean="0"/>
              <a:t>Резапкина, Психология и выбор профессии</a:t>
            </a:r>
            <a:endParaRPr lang="ru-RU" sz="3200" b="1" spc="200" dirty="0"/>
          </a:p>
        </p:txBody>
      </p:sp>
      <p:sp>
        <p:nvSpPr>
          <p:cNvPr id="37891" name="Содержимое 3"/>
          <p:cNvSpPr>
            <a:spLocks noGrp="1"/>
          </p:cNvSpPr>
          <p:nvPr>
            <p:ph sz="quarter" idx="2"/>
          </p:nvPr>
        </p:nvSpPr>
        <p:spPr>
          <a:xfrm>
            <a:off x="4500563" y="1785938"/>
            <a:ext cx="4243387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Издательство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«ГЕНЕЗИС»</a:t>
            </a:r>
          </a:p>
          <a:p>
            <a:pPr eaLnBrk="1" hangingPunct="1">
              <a:buFont typeface="Wingdings" pitchFamily="2" charset="2"/>
              <a:buNone/>
            </a:pPr>
            <a:endParaRPr lang="en-US" sz="3600" smtClean="0"/>
          </a:p>
          <a:p>
            <a:pPr eaLnBrk="1" hangingPunct="1">
              <a:buFont typeface="Wingdings" pitchFamily="2" charset="2"/>
              <a:buNone/>
            </a:pPr>
            <a:r>
              <a:rPr lang="ru-RU" sz="3600" smtClean="0"/>
              <a:t>(495) 682-60-51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smtClean="0"/>
              <a:t>(495) 682-54-42</a:t>
            </a:r>
            <a:endParaRPr lang="en-US" sz="3600" smtClean="0"/>
          </a:p>
          <a:p>
            <a:pPr eaLnBrk="1" hangingPunct="1">
              <a:buFont typeface="Wingdings" pitchFamily="2" charset="2"/>
              <a:buNone/>
            </a:pPr>
            <a:endParaRPr lang="en-US" sz="3600" smtClean="0">
              <a:hlinkClick r:id="rId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3600" smtClean="0">
                <a:hlinkClick r:id="rId2"/>
              </a:rPr>
              <a:t>www.genesis-book.ru</a:t>
            </a:r>
            <a:r>
              <a:rPr lang="en-US" sz="3600" smtClean="0"/>
              <a:t> </a:t>
            </a:r>
            <a:endParaRPr lang="ru-RU" sz="3200" smtClean="0"/>
          </a:p>
        </p:txBody>
      </p:sp>
      <p:sp>
        <p:nvSpPr>
          <p:cNvPr id="37893" name="Нижний колонтитул 6"/>
          <p:cNvSpPr>
            <a:spLocks noGrp="1"/>
          </p:cNvSpPr>
          <p:nvPr>
            <p:ph type="ftr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 smtClean="0"/>
              <a:t>Урок </a:t>
            </a:r>
            <a:r>
              <a:rPr lang="ru-RU" dirty="0" smtClean="0"/>
              <a:t>5</a:t>
            </a:r>
            <a:endParaRPr lang="ru-RU" dirty="0" smtClean="0"/>
          </a:p>
        </p:txBody>
      </p:sp>
      <p:pic>
        <p:nvPicPr>
          <p:cNvPr id="3" name="Picture 6" descr="C:\Users\Oxana\Desktop\1887705_Psihologiya_i_vybor_professii_programma_predprofilnoj_podgotovki_Uchebno-metodicheskoe_posobi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844675"/>
            <a:ext cx="2376488" cy="337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4" name="Picture 2" descr="C:\Documents and Settings\Oxana.HOME-26D7B77438\Рабочий стол\IMG_369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908175" y="3213100"/>
            <a:ext cx="2179638" cy="3081338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ru-RU" smtClean="0">
                <a:latin typeface="Arial" charset="0"/>
              </a:rPr>
              <a:t>введение</a:t>
            </a:r>
          </a:p>
        </p:txBody>
      </p:sp>
      <p:sp>
        <p:nvSpPr>
          <p:cNvPr id="11267" name="Rectangle 5"/>
          <p:cNvSpPr>
            <a:spLocks noGrp="1"/>
          </p:cNvSpPr>
          <p:nvPr>
            <p:ph type="body" idx="4294967295"/>
          </p:nvPr>
        </p:nvSpPr>
        <p:spPr>
          <a:xfrm>
            <a:off x="611188" y="1773238"/>
            <a:ext cx="8153400" cy="4321175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chemeClr val="tx2"/>
                </a:solidFill>
                <a:latin typeface="Arial" charset="0"/>
              </a:rPr>
              <a:t>Если бы человек познавал мир только с помощью зрения, слуха, осязания и обоняния, он никогда бы не сделал открытий, которые возвысили его над миром животных.</a:t>
            </a:r>
          </a:p>
          <a:p>
            <a:pPr eaLnBrk="1" hangingPunct="1">
              <a:buFont typeface="Wingdings" pitchFamily="2" charset="2"/>
              <a:buNone/>
            </a:pPr>
            <a:endParaRPr lang="ru-RU" sz="3200" smtClean="0">
              <a:solidFill>
                <a:schemeClr val="tx2"/>
              </a:solidFill>
              <a:latin typeface="Arial" charset="0"/>
            </a:endParaRPr>
          </a:p>
          <a:p>
            <a:pPr eaLnBrk="1" hangingPunct="1"/>
            <a:r>
              <a:rPr lang="ru-RU" sz="3200" smtClean="0">
                <a:solidFill>
                  <a:schemeClr val="tx2"/>
                </a:solidFill>
                <a:latin typeface="Arial" charset="0"/>
              </a:rPr>
              <a:t>Наравне с органами чувств у нас есть особое средство познания – Мышление.</a:t>
            </a:r>
          </a:p>
        </p:txBody>
      </p:sp>
      <p:sp>
        <p:nvSpPr>
          <p:cNvPr id="2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Урок 5</a:t>
            </a:r>
            <a:endParaRPr 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mtClean="0">
                <a:latin typeface="Arial" charset="0"/>
              </a:rPr>
              <a:t>Мышление  и  Интеллект</a:t>
            </a:r>
          </a:p>
        </p:txBody>
      </p:sp>
      <p:sp>
        <p:nvSpPr>
          <p:cNvPr id="12291" name="Rectangle 5"/>
          <p:cNvSpPr>
            <a:spLocks noGrp="1"/>
          </p:cNvSpPr>
          <p:nvPr>
            <p:ph type="body" idx="4294967295"/>
          </p:nvPr>
        </p:nvSpPr>
        <p:spPr>
          <a:xfrm>
            <a:off x="611188" y="1916113"/>
            <a:ext cx="8153400" cy="4321175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0066"/>
                </a:solidFill>
                <a:latin typeface="Arial" charset="0"/>
              </a:rPr>
              <a:t>До сих пор нет однозначного определения что такое Мышление и что такое Интеллект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>
              <a:latin typeface="Arial" charset="0"/>
            </a:endParaRPr>
          </a:p>
          <a:p>
            <a:pPr eaLnBrk="1" hangingPunct="1"/>
            <a:r>
              <a:rPr lang="ru-RU" smtClean="0">
                <a:solidFill>
                  <a:srgbClr val="FF9900"/>
                </a:solidFill>
                <a:latin typeface="Arial" charset="0"/>
              </a:rPr>
              <a:t>М – совокупность умственных процессов, лежащих в основе познания.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>
              <a:solidFill>
                <a:srgbClr val="FF9900"/>
              </a:solidFill>
              <a:latin typeface="Arial" charset="0"/>
            </a:endParaRPr>
          </a:p>
          <a:p>
            <a:pPr eaLnBrk="1" hangingPunct="1"/>
            <a:r>
              <a:rPr lang="ru-RU" smtClean="0">
                <a:solidFill>
                  <a:srgbClr val="FF9900"/>
                </a:solidFill>
                <a:latin typeface="Arial" charset="0"/>
              </a:rPr>
              <a:t>И – мыслительные способности человека, разум, уровень умственного развития</a:t>
            </a:r>
          </a:p>
        </p:txBody>
      </p:sp>
      <p:sp>
        <p:nvSpPr>
          <p:cNvPr id="18434" name="Нижний колонтитул 3"/>
          <p:cNvSpPr txBox="1">
            <a:spLocks noGrp="1"/>
          </p:cNvSpPr>
          <p:nvPr/>
        </p:nvSpPr>
        <p:spPr bwMode="auto">
          <a:xfrm>
            <a:off x="609600" y="6248400"/>
            <a:ext cx="5421313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ru-RU" sz="1400">
                <a:solidFill>
                  <a:schemeClr val="tx2"/>
                </a:solidFill>
                <a:latin typeface="+mn-lt"/>
                <a:cs typeface="+mn-cs"/>
              </a:rPr>
              <a:t>Урок </a:t>
            </a:r>
            <a:r>
              <a:rPr lang="ru-RU" sz="1400">
                <a:solidFill>
                  <a:schemeClr val="tx2"/>
                </a:solidFill>
                <a:cs typeface="+mn-cs"/>
              </a:rPr>
              <a:t>5</a:t>
            </a:r>
          </a:p>
        </p:txBody>
      </p:sp>
      <p:sp>
        <p:nvSpPr>
          <p:cNvPr id="12293" name="TextBox 9"/>
          <p:cNvSpPr txBox="1">
            <a:spLocks noChangeArrowheads="1"/>
          </p:cNvSpPr>
          <p:nvPr/>
        </p:nvSpPr>
        <p:spPr bwMode="auto">
          <a:xfrm>
            <a:off x="1403350" y="2924175"/>
            <a:ext cx="657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u="sng">
                <a:solidFill>
                  <a:srgbClr val="FF0000"/>
                </a:solidFill>
                <a:latin typeface="Calibri" pitchFamily="34" charset="0"/>
              </a:rPr>
              <a:t>Записать  в  тетрадь  для  конспектов: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Урок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algn="ctr" eaLnBrk="1" hangingPunct="1"/>
            <a:r>
              <a:rPr lang="ru-RU" sz="4000" smtClean="0">
                <a:latin typeface="Arial" charset="0"/>
              </a:rPr>
              <a:t>Основные черты, </a:t>
            </a:r>
            <a:br>
              <a:rPr lang="ru-RU" sz="4000" smtClean="0">
                <a:latin typeface="Arial" charset="0"/>
              </a:rPr>
            </a:br>
            <a:r>
              <a:rPr lang="ru-RU" sz="3400" smtClean="0">
                <a:latin typeface="Arial" charset="0"/>
              </a:rPr>
              <a:t>присущие Мышлению талантливых людей: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>
          <a:xfrm>
            <a:off x="0" y="2133600"/>
            <a:ext cx="9144000" cy="4967288"/>
          </a:xfrm>
        </p:spPr>
        <p:txBody>
          <a:bodyPr/>
          <a:lstStyle/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ru-RU" b="1" smtClean="0">
                <a:solidFill>
                  <a:srgbClr val="FF9900"/>
                </a:solidFill>
                <a:latin typeface="Arial" charset="0"/>
              </a:rPr>
              <a:t>ПРОДУКТИВНОСТЬ</a:t>
            </a:r>
            <a:r>
              <a:rPr lang="ru-RU" smtClean="0">
                <a:latin typeface="Arial" charset="0"/>
              </a:rPr>
              <a:t> – количество новых идей, переключаемость, использование информации в разных контекстах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ru-RU" b="1" smtClean="0">
                <a:solidFill>
                  <a:srgbClr val="FF9900"/>
                </a:solidFill>
                <a:latin typeface="Arial" charset="0"/>
              </a:rPr>
              <a:t>ОРИГИНАЛЬНОСТЬ</a:t>
            </a:r>
            <a:r>
              <a:rPr lang="ru-RU" smtClean="0">
                <a:latin typeface="Arial" charset="0"/>
              </a:rPr>
              <a:t> – генерация парадоксальных решений.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ru-RU" b="1" smtClean="0">
                <a:solidFill>
                  <a:srgbClr val="FF9900"/>
                </a:solidFill>
                <a:latin typeface="Arial" charset="0"/>
              </a:rPr>
              <a:t>ЛЮБОЗНАТЕЛЬНОСТЬ</a:t>
            </a:r>
            <a:r>
              <a:rPr lang="ru-RU" smtClean="0">
                <a:latin typeface="Arial" charset="0"/>
              </a:rPr>
              <a:t> – мышление начинается с вопросов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ru-RU" b="1" smtClean="0">
                <a:solidFill>
                  <a:srgbClr val="FF9900"/>
                </a:solidFill>
                <a:latin typeface="Arial" charset="0"/>
              </a:rPr>
              <a:t>МУЖЕСТВО</a:t>
            </a:r>
            <a:r>
              <a:rPr lang="ru-RU" smtClean="0">
                <a:latin typeface="Arial" charset="0"/>
              </a:rPr>
              <a:t> – способность принимать решения в ситуации неопределенности, доводить дело до конца.</a:t>
            </a:r>
          </a:p>
        </p:txBody>
      </p:sp>
      <p:sp>
        <p:nvSpPr>
          <p:cNvPr id="13316" name="TextBox 9"/>
          <p:cNvSpPr txBox="1">
            <a:spLocks noChangeArrowheads="1"/>
          </p:cNvSpPr>
          <p:nvPr/>
        </p:nvSpPr>
        <p:spPr bwMode="auto">
          <a:xfrm>
            <a:off x="755650" y="1557338"/>
            <a:ext cx="657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Записать  в  тетрадь  Резапкиной и знать: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Урок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mtClean="0"/>
              <a:t>О продуктивности…</a:t>
            </a:r>
          </a:p>
        </p:txBody>
      </p:sp>
      <p:sp>
        <p:nvSpPr>
          <p:cNvPr id="14339" name="Rectangle 11"/>
          <p:cNvSpPr>
            <a:spLocks noGrp="1"/>
          </p:cNvSpPr>
          <p:nvPr>
            <p:ph type="body" idx="1"/>
          </p:nvPr>
        </p:nvSpPr>
        <p:spPr>
          <a:xfrm>
            <a:off x="0" y="1773238"/>
            <a:ext cx="9144000" cy="5257800"/>
          </a:xfrm>
        </p:spPr>
        <p:txBody>
          <a:bodyPr/>
          <a:lstStyle/>
          <a:p>
            <a:pPr eaLnBrk="1" hangingPunct="1"/>
            <a:r>
              <a:rPr lang="ru-RU" sz="3000" smtClean="0">
                <a:latin typeface="Arial" charset="0"/>
              </a:rPr>
              <a:t>Группа опытных и зрелых специалистов </a:t>
            </a:r>
            <a:r>
              <a:rPr lang="ru-RU" sz="3000" u="sng" smtClean="0">
                <a:latin typeface="Arial" charset="0"/>
              </a:rPr>
              <a:t>разрабатывала самолет вертикального взлета</a:t>
            </a:r>
            <a:r>
              <a:rPr lang="ru-RU" sz="3000" smtClean="0">
                <a:latin typeface="Arial" charset="0"/>
              </a:rPr>
              <a:t>. </a:t>
            </a:r>
          </a:p>
          <a:p>
            <a:pPr eaLnBrk="1" hangingPunct="1"/>
            <a:r>
              <a:rPr lang="ru-RU" sz="3000" smtClean="0">
                <a:latin typeface="Arial" charset="0"/>
              </a:rPr>
              <a:t>Возникли </a:t>
            </a:r>
            <a:r>
              <a:rPr lang="ru-RU" sz="3000" u="sng" smtClean="0">
                <a:latin typeface="Arial" charset="0"/>
              </a:rPr>
              <a:t>трудности с теплообменом</a:t>
            </a:r>
            <a:r>
              <a:rPr lang="ru-RU" sz="3000" smtClean="0">
                <a:latin typeface="Arial" charset="0"/>
              </a:rPr>
              <a:t>. Тогда решили пригласить консультантом специалиста со стороны со свежим взглядом. </a:t>
            </a:r>
          </a:p>
          <a:p>
            <a:pPr eaLnBrk="1" hangingPunct="1"/>
            <a:r>
              <a:rPr lang="ru-RU" sz="3000" smtClean="0">
                <a:latin typeface="Arial" charset="0"/>
              </a:rPr>
              <a:t>Появился молодой </a:t>
            </a:r>
            <a:r>
              <a:rPr lang="ru-RU" sz="3000" u="sng" smtClean="0">
                <a:latin typeface="Arial" charset="0"/>
              </a:rPr>
              <a:t>специалист по холодильным установкам. </a:t>
            </a:r>
          </a:p>
          <a:p>
            <a:pPr eaLnBrk="1" hangingPunct="1"/>
            <a:r>
              <a:rPr lang="ru-RU" sz="3000" smtClean="0">
                <a:latin typeface="Arial" charset="0"/>
              </a:rPr>
              <a:t>Он стал знакомиться с проектом и… высказал более </a:t>
            </a:r>
            <a:r>
              <a:rPr lang="ru-RU" sz="3000" u="sng" smtClean="0">
                <a:latin typeface="Arial" charset="0"/>
              </a:rPr>
              <a:t>300 соображений</a:t>
            </a:r>
            <a:r>
              <a:rPr lang="ru-RU" sz="3000" smtClean="0">
                <a:latin typeface="Arial" charset="0"/>
              </a:rPr>
              <a:t> как улучшить дело.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Урок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mtClean="0"/>
              <a:t>Об оригинальности…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>
          <a:xfrm>
            <a:off x="0" y="1989138"/>
            <a:ext cx="9144000" cy="5257800"/>
          </a:xfrm>
        </p:spPr>
        <p:txBody>
          <a:bodyPr/>
          <a:lstStyle/>
          <a:p>
            <a:pPr eaLnBrk="1" hangingPunct="1"/>
            <a:r>
              <a:rPr lang="ru-RU" sz="3000" smtClean="0">
                <a:latin typeface="Arial" charset="0"/>
              </a:rPr>
              <a:t>Однажды </a:t>
            </a:r>
            <a:r>
              <a:rPr lang="ru-RU" sz="3000" u="sng" smtClean="0">
                <a:latin typeface="Arial" charset="0"/>
              </a:rPr>
              <a:t>у известного физика Роберта Вуда</a:t>
            </a:r>
            <a:r>
              <a:rPr lang="ru-RU" sz="3000" smtClean="0">
                <a:latin typeface="Arial" charset="0"/>
              </a:rPr>
              <a:t> возникла проблема: </a:t>
            </a:r>
            <a:r>
              <a:rPr lang="ru-RU" sz="3000" u="sng" smtClean="0">
                <a:latin typeface="Arial" charset="0"/>
              </a:rPr>
              <a:t>засорилась</a:t>
            </a:r>
            <a:r>
              <a:rPr lang="ru-RU" sz="3000" smtClean="0">
                <a:latin typeface="Arial" charset="0"/>
              </a:rPr>
              <a:t> длинная и узкая </a:t>
            </a:r>
            <a:r>
              <a:rPr lang="ru-RU" sz="3000" u="sng" smtClean="0">
                <a:latin typeface="Arial" charset="0"/>
              </a:rPr>
              <a:t>трубка спектроскопа</a:t>
            </a:r>
            <a:r>
              <a:rPr lang="ru-RU" sz="3000" smtClean="0">
                <a:latin typeface="Arial" charset="0"/>
              </a:rPr>
              <a:t> </a:t>
            </a:r>
            <a:r>
              <a:rPr lang="ru-RU" sz="2000" smtClean="0">
                <a:latin typeface="Arial" charset="0"/>
              </a:rPr>
              <a:t>(прибор для спектрального анализа веществ).</a:t>
            </a:r>
          </a:p>
          <a:p>
            <a:pPr eaLnBrk="1" hangingPunct="1"/>
            <a:r>
              <a:rPr lang="ru-RU" sz="3000" smtClean="0">
                <a:latin typeface="Arial" charset="0"/>
              </a:rPr>
              <a:t>Вуд </a:t>
            </a:r>
            <a:r>
              <a:rPr lang="ru-RU" sz="3000" u="sng" smtClean="0">
                <a:latin typeface="Arial" charset="0"/>
              </a:rPr>
              <a:t>взял кошку, засунул её в трубу</a:t>
            </a:r>
            <a:r>
              <a:rPr lang="ru-RU" sz="3000" smtClean="0">
                <a:latin typeface="Arial" charset="0"/>
              </a:rPr>
              <a:t> и закрыл вход.</a:t>
            </a:r>
          </a:p>
          <a:p>
            <a:pPr eaLnBrk="1" hangingPunct="1"/>
            <a:r>
              <a:rPr lang="ru-RU" sz="3000" smtClean="0">
                <a:latin typeface="Arial" charset="0"/>
              </a:rPr>
              <a:t>Кошке пришлось ползти на свет далёкого выхода, </a:t>
            </a:r>
            <a:r>
              <a:rPr lang="ru-RU" sz="3000" u="sng" smtClean="0">
                <a:latin typeface="Arial" charset="0"/>
              </a:rPr>
              <a:t>собирая своей шерстью весь мусор</a:t>
            </a:r>
            <a:r>
              <a:rPr lang="ru-RU" sz="3000" smtClean="0">
                <a:latin typeface="Arial" charset="0"/>
              </a:rPr>
              <a:t> и паутину.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Урок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 </a:t>
            </a:r>
            <a:r>
              <a:rPr lang="ru-RU" smtClean="0">
                <a:latin typeface="Arial" charset="0"/>
              </a:rPr>
              <a:t>мужественности</a:t>
            </a:r>
            <a:r>
              <a:rPr lang="ru-RU" smtClean="0"/>
              <a:t>…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3000" smtClean="0">
                <a:latin typeface="Arial" charset="0"/>
              </a:rPr>
              <a:t> В начале ХХ века </a:t>
            </a:r>
            <a:r>
              <a:rPr lang="ru-RU" sz="3000" u="sng" smtClean="0">
                <a:latin typeface="Arial" charset="0"/>
              </a:rPr>
              <a:t>между микробиологом Кохом и иммунологом Петтенкофером разгорелся спор о возбудителе холеры</a:t>
            </a:r>
            <a:r>
              <a:rPr lang="ru-RU" sz="3000" smtClean="0">
                <a:latin typeface="Arial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sz="3000" smtClean="0">
                <a:latin typeface="Arial" charset="0"/>
              </a:rPr>
              <a:t>Кох -  «холерный вибрион». </a:t>
            </a:r>
          </a:p>
          <a:p>
            <a:pPr eaLnBrk="1" hangingPunct="1">
              <a:lnSpc>
                <a:spcPct val="90000"/>
              </a:lnSpc>
            </a:pPr>
            <a:r>
              <a:rPr lang="ru-RU" sz="3000" smtClean="0">
                <a:latin typeface="Arial" charset="0"/>
              </a:rPr>
              <a:t>Петтенкофер - «нарушения иммунитета»</a:t>
            </a:r>
          </a:p>
          <a:p>
            <a:pPr eaLnBrk="1" hangingPunct="1">
              <a:lnSpc>
                <a:spcPct val="90000"/>
              </a:lnSpc>
            </a:pPr>
            <a:r>
              <a:rPr lang="ru-RU" sz="3000" smtClean="0">
                <a:latin typeface="Arial" charset="0"/>
              </a:rPr>
              <a:t>Чтобы доказать свою правоту </a:t>
            </a:r>
            <a:r>
              <a:rPr lang="ru-RU" sz="3000" u="sng" smtClean="0">
                <a:latin typeface="Arial" charset="0"/>
              </a:rPr>
              <a:t>Петтенкофер выпил куриный бульон с холерными вибрионами</a:t>
            </a:r>
            <a:r>
              <a:rPr lang="ru-RU" sz="3000" smtClean="0">
                <a:latin typeface="Arial" charset="0"/>
              </a:rPr>
              <a:t>. И не заболел.</a:t>
            </a:r>
          </a:p>
          <a:p>
            <a:pPr eaLnBrk="1" hangingPunct="1">
              <a:lnSpc>
                <a:spcPct val="90000"/>
              </a:lnSpc>
            </a:pPr>
            <a:r>
              <a:rPr lang="ru-RU" sz="3000" smtClean="0">
                <a:latin typeface="Arial" charset="0"/>
              </a:rPr>
              <a:t>Оба были правы: заболевание вызывается вибрионами, но только при нарушении иммунитета.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Урок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ru-RU" sz="4000" smtClean="0">
                <a:latin typeface="Arial" charset="0"/>
              </a:rPr>
              <a:t>Задание № 1, стр. 19</a:t>
            </a:r>
            <a:br>
              <a:rPr lang="ru-RU" sz="4000" smtClean="0">
                <a:latin typeface="Arial" charset="0"/>
              </a:rPr>
            </a:br>
            <a:r>
              <a:rPr lang="ru-RU" sz="4000" smtClean="0">
                <a:latin typeface="Arial" charset="0"/>
              </a:rPr>
              <a:t>«По горячим следам»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611188" y="1844675"/>
            <a:ext cx="81534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 smtClean="0">
                <a:latin typeface="Arial" charset="0"/>
              </a:rPr>
              <a:t>Запишите основные характеристики мышления талантливых людей.</a:t>
            </a:r>
          </a:p>
          <a:p>
            <a:pPr>
              <a:buFont typeface="Wingdings" pitchFamily="2" charset="2"/>
              <a:buNone/>
            </a:pPr>
            <a:endParaRPr lang="ru-RU" sz="3600" smtClean="0">
              <a:latin typeface="Arial" charset="0"/>
            </a:endParaRPr>
          </a:p>
          <a:p>
            <a:r>
              <a:rPr lang="ru-RU" sz="3600" smtClean="0">
                <a:latin typeface="Arial" charset="0"/>
              </a:rPr>
              <a:t>1   продуктивность</a:t>
            </a:r>
          </a:p>
          <a:p>
            <a:r>
              <a:rPr lang="ru-RU" sz="3600" smtClean="0">
                <a:latin typeface="Arial" charset="0"/>
              </a:rPr>
              <a:t>2   оригинальность</a:t>
            </a:r>
          </a:p>
          <a:p>
            <a:r>
              <a:rPr lang="ru-RU" sz="3600" smtClean="0">
                <a:latin typeface="Arial" charset="0"/>
              </a:rPr>
              <a:t>3   любознательность</a:t>
            </a:r>
          </a:p>
          <a:p>
            <a:r>
              <a:rPr lang="ru-RU" sz="3600" smtClean="0">
                <a:latin typeface="Arial" charset="0"/>
              </a:rPr>
              <a:t>4   мужество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Урок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зор на стекле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Узор на стекле</Template>
  <TotalTime>745</TotalTime>
  <Words>1287</Words>
  <Application>Microsoft Office PowerPoint</Application>
  <PresentationFormat>Экран (4:3)</PresentationFormat>
  <Paragraphs>235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Узор на стекле</vt:lpstr>
      <vt:lpstr>Профориентационное  занятие по курсу Г.В.Резапкиной</vt:lpstr>
      <vt:lpstr>Психология и выбор профессии</vt:lpstr>
      <vt:lpstr>введение</vt:lpstr>
      <vt:lpstr>Мышление  и  Интеллект</vt:lpstr>
      <vt:lpstr>Основные черты,  присущие Мышлению талантливых людей:</vt:lpstr>
      <vt:lpstr>О продуктивности…</vt:lpstr>
      <vt:lpstr>Об оригинальности…</vt:lpstr>
      <vt:lpstr>О мужественности…</vt:lpstr>
      <vt:lpstr>Задание № 1, стр. 19 «По горячим следам»</vt:lpstr>
      <vt:lpstr>Задание № 2, стр. 19 «Определение типа мышления»</vt:lpstr>
      <vt:lpstr>Слайд 11</vt:lpstr>
      <vt:lpstr>Слайд 12</vt:lpstr>
      <vt:lpstr>Слайд 13</vt:lpstr>
      <vt:lpstr>ВАЖНО:</vt:lpstr>
      <vt:lpstr>ВАЖНО:</vt:lpstr>
      <vt:lpstr>ФАКТОРЫ, влияющие на успешность выполнения интеллектуальных задач</vt:lpstr>
      <vt:lpstr>Результаты  исследования (пример):</vt:lpstr>
      <vt:lpstr>Конспект  урока  №5 ОПРЕДЕЛЕНИЕ  ТИПА  МЫШЛЕНИЯ </vt:lpstr>
      <vt:lpstr> ДОМАШНЕЕ   ЗАДАНИЕ</vt:lpstr>
      <vt:lpstr>Слайд 20</vt:lpstr>
      <vt:lpstr>Литература: Г.В.Резапкина, Психология и выбор профессии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 и выбор профессии</dc:title>
  <dc:creator>Detkovskaya O.V.</dc:creator>
  <cp:lastModifiedBy>Detkovskaya </cp:lastModifiedBy>
  <cp:revision>142</cp:revision>
  <dcterms:created xsi:type="dcterms:W3CDTF">2010-09-02T10:15:44Z</dcterms:created>
  <dcterms:modified xsi:type="dcterms:W3CDTF">2013-02-02T12:13:40Z</dcterms:modified>
</cp:coreProperties>
</file>