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324" r:id="rId2"/>
    <p:sldId id="327" r:id="rId3"/>
    <p:sldId id="293" r:id="rId4"/>
    <p:sldId id="295" r:id="rId5"/>
    <p:sldId id="299" r:id="rId6"/>
    <p:sldId id="300" r:id="rId7"/>
    <p:sldId id="301" r:id="rId8"/>
    <p:sldId id="302" r:id="rId9"/>
    <p:sldId id="303" r:id="rId10"/>
    <p:sldId id="304" r:id="rId11"/>
    <p:sldId id="307" r:id="rId12"/>
    <p:sldId id="311" r:id="rId13"/>
    <p:sldId id="312" r:id="rId14"/>
    <p:sldId id="313" r:id="rId15"/>
    <p:sldId id="314" r:id="rId16"/>
    <p:sldId id="317" r:id="rId17"/>
    <p:sldId id="319" r:id="rId18"/>
    <p:sldId id="320" r:id="rId19"/>
    <p:sldId id="321" r:id="rId20"/>
    <p:sldId id="322" r:id="rId21"/>
    <p:sldId id="328" r:id="rId22"/>
    <p:sldId id="323" r:id="rId23"/>
    <p:sldId id="308" r:id="rId24"/>
    <p:sldId id="294" r:id="rId25"/>
    <p:sldId id="325" r:id="rId26"/>
    <p:sldId id="329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181" autoAdjust="0"/>
  </p:normalViewPr>
  <p:slideViewPr>
    <p:cSldViewPr>
      <p:cViewPr varScale="1">
        <p:scale>
          <a:sx n="57" d="100"/>
          <a:sy n="5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7160FE-4D66-4A64-A0CC-AF2B22479394}" type="datetimeFigureOut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E1236B-A1A5-4BE5-A824-F9C8DFF8F0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5FD976-C1E1-4442-8155-2725F5337BE4}" type="datetimeFigureOut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36D36CC-6F9B-4F39-B885-DF3D51C8CE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C778244-1FE4-4CCB-A843-43CEB3B57AA3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Урок 9</a:t>
            </a:r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67C1396-6D63-4019-B376-E4DCDA1EB6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5D107-FEE6-4884-8A1D-F1C1D2274229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9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7E0E7-D06C-443C-8AE2-CD1B14567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3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D3213-5788-461B-BE69-08B7A31C06ED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9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EA4C9-112E-4C17-97BE-599C13EA78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5A3F-F201-495C-A238-CA963D693937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9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24936-CA35-4A77-874E-26EBA01296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3" y="2743203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B9769-409A-4639-ADA7-0CA8DBC12C5F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8997C33-9E19-44A0-BC2A-DB0BA92FE6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6C717EC-1D7F-4B94-889B-67D768F94691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20FB0FB-88FB-46F3-9C86-522D1AE25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2"/>
            <a:ext cx="8153400" cy="86995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E7BD230-0137-49F5-8BCD-596745E4F09F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063317C-C776-4642-B774-37F7027F74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B31B-E835-4F10-A3C6-1CB70BED8A68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9</a:t>
            </a: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8DD42-A9DC-4B89-A164-38186FB79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61480-055D-45F6-BBEB-EECFB19EB748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9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F93A7E6-B8D7-48A1-9478-E766F73D7F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2"/>
            <a:ext cx="8077200" cy="869951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274E2-7726-47A3-87DF-549301692DB5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9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D9B0F-8A6C-4D75-81CF-17D857D6C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89229D-4EC1-41F1-A991-3A077E4D8085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E8AD948-9814-4B78-A44D-2B748FEE7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A3F915-ECD4-468B-9E9B-4EF13F6E6B71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Урок 9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D9EF46-1AC0-43FF-A5DC-03610FF58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45" r:id="rId2"/>
    <p:sldLayoutId id="2147483750" r:id="rId3"/>
    <p:sldLayoutId id="2147483751" r:id="rId4"/>
    <p:sldLayoutId id="2147483752" r:id="rId5"/>
    <p:sldLayoutId id="2147483746" r:id="rId6"/>
    <p:sldLayoutId id="2147483753" r:id="rId7"/>
    <p:sldLayoutId id="2147483747" r:id="rId8"/>
    <p:sldLayoutId id="2147483754" r:id="rId9"/>
    <p:sldLayoutId id="2147483748" r:id="rId10"/>
    <p:sldLayoutId id="214748375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B587C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4E854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enesis-book.ru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619250" y="5516563"/>
            <a:ext cx="7524750" cy="685800"/>
          </a:xfrm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400" b="1" dirty="0" smtClean="0">
                <a:latin typeface="+mj-lt"/>
              </a:rPr>
              <a:t>Презентация  подготовлена  педагогом-психологом  ГОУ ЦО № 771,  г.Москвы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400" b="1" dirty="0" smtClean="0">
                <a:latin typeface="+mj-lt"/>
              </a:rPr>
              <a:t>ДЕТКОВСКОЙ  ОКСАНОЙ  ВЛАДИМИРОВНОЙ</a:t>
            </a:r>
            <a:endParaRPr lang="ru-RU" sz="6400" b="1" dirty="0">
              <a:latin typeface="+mj-lt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pc="150" dirty="0" smtClean="0">
                <a:solidFill>
                  <a:srgbClr val="002060"/>
                </a:solidFill>
                <a:latin typeface="+mn-lt"/>
              </a:rPr>
              <a:t>Профориентационное  занятие</a:t>
            </a:r>
            <a:br>
              <a:rPr lang="ru-RU" b="1" spc="150" dirty="0" smtClean="0">
                <a:solidFill>
                  <a:srgbClr val="002060"/>
                </a:solidFill>
                <a:latin typeface="+mn-lt"/>
              </a:rPr>
            </a:br>
            <a:r>
              <a:rPr lang="ru-RU" b="1" spc="150" dirty="0" smtClean="0">
                <a:solidFill>
                  <a:srgbClr val="002060"/>
                </a:solidFill>
                <a:latin typeface="+mn-lt"/>
              </a:rPr>
              <a:t>по курсу Г.В.Резапкиной</a:t>
            </a:r>
            <a:endParaRPr lang="ru-RU" b="1" spc="15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220" name="Нижний колонтитул 4"/>
          <p:cNvSpPr>
            <a:spLocks noGrp="1"/>
          </p:cNvSpPr>
          <p:nvPr>
            <p:ph type="ftr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9</a:t>
            </a:r>
          </a:p>
        </p:txBody>
      </p:sp>
      <p:pic>
        <p:nvPicPr>
          <p:cNvPr id="1026" name="Picture 2" descr="C:\Users\Oxana\Desktop\untitled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19872" y="548680"/>
            <a:ext cx="3600400" cy="34694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1">
                <a:lumMod val="5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842963"/>
          </a:xfrm>
        </p:spPr>
        <p:txBody>
          <a:bodyPr/>
          <a:lstStyle/>
          <a:p>
            <a:pPr algn="ctr" eaLnBrk="1" hangingPunct="1"/>
            <a:r>
              <a:rPr lang="ru-RU" sz="3600" b="1" smtClean="0"/>
              <a:t>ЧЕТЫРЁХУРОВНЕВАЯ</a:t>
            </a:r>
            <a:br>
              <a:rPr lang="ru-RU" sz="3600" b="1" smtClean="0"/>
            </a:br>
            <a:r>
              <a:rPr lang="ru-RU" sz="3600" b="1" smtClean="0"/>
              <a:t>КЛАССИФИКАЦИЯ   КЛИМОВА</a:t>
            </a:r>
          </a:p>
        </p:txBody>
      </p:sp>
      <p:sp>
        <p:nvSpPr>
          <p:cNvPr id="18435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9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500063" y="2000250"/>
            <a:ext cx="8643937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600" dirty="0" smtClean="0"/>
              <a:t>Все профессии можно распределить по: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4000" dirty="0" smtClean="0"/>
              <a:t>5-ти предметам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4000" dirty="0" smtClean="0"/>
              <a:t>3-м целям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4000" dirty="0" smtClean="0"/>
              <a:t>4-м средствам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4000" dirty="0" smtClean="0"/>
              <a:t>4-м условиям труда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Классификация  ПО  ПРЕДМЕТУ  ТРУДА</a:t>
            </a:r>
            <a:endParaRPr lang="ru-RU" b="1" dirty="0"/>
          </a:p>
        </p:txBody>
      </p:sp>
      <p:sp>
        <p:nvSpPr>
          <p:cNvPr id="19459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9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313" y="1785938"/>
          <a:ext cx="8715375" cy="4357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194"/>
                <a:gridCol w="2082450"/>
                <a:gridCol w="3061718"/>
                <a:gridCol w="1643075"/>
              </a:tblGrid>
              <a:tr h="676197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  труда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труда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Требования к человеку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</a:t>
                      </a:r>
                      <a:endParaRPr lang="ru-RU" dirty="0"/>
                    </a:p>
                  </a:txBody>
                  <a:tcPr/>
                </a:tc>
              </a:tr>
              <a:tr h="3681521">
                <a:tc>
                  <a:txBody>
                    <a:bodyPr/>
                    <a:lstStyle/>
                    <a:p>
                      <a:r>
                        <a:rPr lang="ru-RU" dirty="0" smtClean="0"/>
                        <a:t>1. ТЕХНИКА (Т)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Производство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Обслуживание</a:t>
                      </a:r>
                    </a:p>
                    <a:p>
                      <a:r>
                        <a:rPr lang="ru-RU" dirty="0" smtClean="0"/>
                        <a:t>Проектирование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Практический  склад  ума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Творческие  способности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Точность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Хорошее здоровье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sng" dirty="0" smtClean="0">
                          <a:solidFill>
                            <a:schemeClr val="bg1"/>
                          </a:solidFill>
                        </a:rPr>
                        <a:t>ТИП  мышления: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none" dirty="0" smtClean="0">
                          <a:solidFill>
                            <a:schemeClr val="bg1"/>
                          </a:solidFill>
                        </a:rPr>
                        <a:t>Предметно-действенное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Инженер</a:t>
                      </a:r>
                    </a:p>
                    <a:p>
                      <a:r>
                        <a:rPr lang="ru-RU" dirty="0" smtClean="0"/>
                        <a:t>Конструктор</a:t>
                      </a:r>
                    </a:p>
                    <a:p>
                      <a:r>
                        <a:rPr lang="ru-RU" dirty="0" smtClean="0"/>
                        <a:t>Лётчик</a:t>
                      </a:r>
                    </a:p>
                    <a:p>
                      <a:r>
                        <a:rPr lang="ru-RU" dirty="0" smtClean="0"/>
                        <a:t>Машинист</a:t>
                      </a:r>
                    </a:p>
                    <a:p>
                      <a:r>
                        <a:rPr lang="ru-RU" dirty="0" smtClean="0"/>
                        <a:t>Водитель</a:t>
                      </a:r>
                    </a:p>
                    <a:p>
                      <a:r>
                        <a:rPr lang="ru-RU" dirty="0" smtClean="0"/>
                        <a:t>Электрик</a:t>
                      </a:r>
                    </a:p>
                    <a:p>
                      <a:r>
                        <a:rPr lang="ru-RU" dirty="0" smtClean="0"/>
                        <a:t>Строитель</a:t>
                      </a:r>
                    </a:p>
                    <a:p>
                      <a:r>
                        <a:rPr lang="ru-RU" dirty="0" smtClean="0"/>
                        <a:t>Автослесарь</a:t>
                      </a:r>
                    </a:p>
                    <a:p>
                      <a:r>
                        <a:rPr lang="ru-RU" dirty="0" smtClean="0"/>
                        <a:t>Горнорабочий</a:t>
                      </a:r>
                    </a:p>
                    <a:p>
                      <a:r>
                        <a:rPr lang="ru-RU" dirty="0" smtClean="0"/>
                        <a:t>Испытатель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Классификация  ПО  ПРЕДМЕТУ  ТРУДА</a:t>
            </a:r>
            <a:endParaRPr lang="ru-RU" b="1" dirty="0"/>
          </a:p>
        </p:txBody>
      </p:sp>
      <p:sp>
        <p:nvSpPr>
          <p:cNvPr id="20483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9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313" y="1785938"/>
          <a:ext cx="8715375" cy="4429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194"/>
                <a:gridCol w="2082450"/>
                <a:gridCol w="2775966"/>
                <a:gridCol w="1928827"/>
              </a:tblGrid>
              <a:tr h="687283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  труда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труда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Требования к человеку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</a:t>
                      </a:r>
                      <a:endParaRPr lang="ru-RU" dirty="0"/>
                    </a:p>
                  </a:txBody>
                  <a:tcPr/>
                </a:tc>
              </a:tr>
              <a:tr h="3741873">
                <a:tc>
                  <a:txBody>
                    <a:bodyPr/>
                    <a:lstStyle/>
                    <a:p>
                      <a:r>
                        <a:rPr lang="ru-RU" dirty="0" smtClean="0"/>
                        <a:t>2. ЧЕЛОВЕК (Ч)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Эффективное взаимодействие между людьми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Терпение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Требовательность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Умение брать ответственность на себя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Контроль эмоций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sng" dirty="0" smtClean="0">
                          <a:solidFill>
                            <a:schemeClr val="bg1"/>
                          </a:solidFill>
                        </a:rPr>
                        <a:t>ТИП  темперамента:</a:t>
                      </a:r>
                      <a:r>
                        <a:rPr lang="ru-RU" u="sng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none" dirty="0" smtClean="0"/>
                        <a:t>Сангвиник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none" dirty="0" smtClean="0"/>
                        <a:t>Холерик</a:t>
                      </a:r>
                      <a:endParaRPr lang="ru-RU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Врач</a:t>
                      </a:r>
                    </a:p>
                    <a:p>
                      <a:r>
                        <a:rPr lang="ru-RU" dirty="0" smtClean="0"/>
                        <a:t>Медсестра</a:t>
                      </a:r>
                    </a:p>
                    <a:p>
                      <a:r>
                        <a:rPr lang="ru-RU" dirty="0" smtClean="0"/>
                        <a:t>Учитель</a:t>
                      </a:r>
                    </a:p>
                    <a:p>
                      <a:r>
                        <a:rPr lang="ru-RU" dirty="0" smtClean="0"/>
                        <a:t>Воспитатель</a:t>
                      </a:r>
                    </a:p>
                    <a:p>
                      <a:r>
                        <a:rPr lang="ru-RU" dirty="0" smtClean="0"/>
                        <a:t>Официант</a:t>
                      </a:r>
                    </a:p>
                    <a:p>
                      <a:r>
                        <a:rPr lang="ru-RU" dirty="0" smtClean="0"/>
                        <a:t>Юрист</a:t>
                      </a:r>
                    </a:p>
                    <a:p>
                      <a:r>
                        <a:rPr lang="ru-RU" dirty="0" smtClean="0"/>
                        <a:t>Продавец</a:t>
                      </a:r>
                    </a:p>
                    <a:p>
                      <a:r>
                        <a:rPr lang="ru-RU" dirty="0" smtClean="0"/>
                        <a:t>Парикмахер</a:t>
                      </a:r>
                    </a:p>
                    <a:p>
                      <a:r>
                        <a:rPr lang="ru-RU" dirty="0" smtClean="0"/>
                        <a:t>Экскурсовод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Классификация  ПО  ПРЕДМЕТУ  ТРУДА</a:t>
            </a:r>
            <a:endParaRPr lang="ru-RU" b="1" dirty="0"/>
          </a:p>
        </p:txBody>
      </p:sp>
      <p:sp>
        <p:nvSpPr>
          <p:cNvPr id="21507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9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313" y="1785938"/>
          <a:ext cx="8715375" cy="4429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2571768"/>
                <a:gridCol w="2714644"/>
                <a:gridCol w="1643075"/>
              </a:tblGrid>
              <a:tr h="687283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  труда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труда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Требования к человеку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</a:t>
                      </a:r>
                      <a:endParaRPr lang="ru-RU" dirty="0"/>
                    </a:p>
                  </a:txBody>
                  <a:tcPr/>
                </a:tc>
              </a:tr>
              <a:tr h="3741873">
                <a:tc>
                  <a:txBody>
                    <a:bodyPr/>
                    <a:lstStyle/>
                    <a:p>
                      <a:r>
                        <a:rPr lang="ru-RU" dirty="0" smtClean="0"/>
                        <a:t>3. ПРИРОДА (П)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Исследование</a:t>
                      </a:r>
                    </a:p>
                    <a:p>
                      <a:r>
                        <a:rPr lang="ru-RU" b="1" dirty="0" smtClean="0"/>
                        <a:t>Изучение</a:t>
                      </a:r>
                    </a:p>
                    <a:p>
                      <a:r>
                        <a:rPr lang="ru-RU" b="1" dirty="0" smtClean="0"/>
                        <a:t>Использование </a:t>
                      </a:r>
                      <a:r>
                        <a:rPr lang="ru-RU" sz="1600" dirty="0" smtClean="0"/>
                        <a:t>природных ресурсов</a:t>
                      </a:r>
                      <a:endParaRPr lang="ru-RU" dirty="0" smtClean="0"/>
                    </a:p>
                    <a:p>
                      <a:r>
                        <a:rPr lang="ru-RU" b="1" dirty="0" smtClean="0"/>
                        <a:t>Уход</a:t>
                      </a:r>
                    </a:p>
                    <a:p>
                      <a:r>
                        <a:rPr lang="ru-RU" sz="1600" dirty="0" smtClean="0"/>
                        <a:t>за животными/растениями</a:t>
                      </a:r>
                    </a:p>
                    <a:p>
                      <a:r>
                        <a:rPr lang="ru-RU" b="1" dirty="0" smtClean="0"/>
                        <a:t>Лечение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животных/растений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bg1"/>
                          </a:solidFill>
                        </a:rPr>
                        <a:t>Деятельностная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  любовь 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(не созидательная!)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Выносливость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Заботливость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Терпеливость</a:t>
                      </a:r>
                      <a:endParaRPr lang="ru-RU" b="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</a:rPr>
                        <a:t>(отсроченные результаты)</a:t>
                      </a:r>
                      <a:endParaRPr lang="ru-RU" sz="16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sng" dirty="0" smtClean="0">
                          <a:solidFill>
                            <a:schemeClr val="bg1"/>
                          </a:solidFill>
                        </a:rPr>
                        <a:t>ТИП  мышления: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none" dirty="0" smtClean="0">
                          <a:solidFill>
                            <a:schemeClr val="bg1"/>
                          </a:solidFill>
                        </a:rPr>
                        <a:t>Наглядно-образное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Агроном</a:t>
                      </a:r>
                    </a:p>
                    <a:p>
                      <a:r>
                        <a:rPr lang="ru-RU" dirty="0" smtClean="0"/>
                        <a:t>Селекционер</a:t>
                      </a:r>
                    </a:p>
                    <a:p>
                      <a:r>
                        <a:rPr lang="ru-RU" dirty="0" smtClean="0"/>
                        <a:t>Зоотехник</a:t>
                      </a:r>
                    </a:p>
                    <a:p>
                      <a:r>
                        <a:rPr lang="ru-RU" dirty="0" smtClean="0"/>
                        <a:t>Ветеринар</a:t>
                      </a:r>
                    </a:p>
                    <a:p>
                      <a:r>
                        <a:rPr lang="ru-RU" dirty="0" smtClean="0"/>
                        <a:t>Кинолог</a:t>
                      </a:r>
                    </a:p>
                    <a:p>
                      <a:r>
                        <a:rPr lang="ru-RU" dirty="0" smtClean="0"/>
                        <a:t>Растениевод</a:t>
                      </a:r>
                    </a:p>
                    <a:p>
                      <a:r>
                        <a:rPr lang="ru-RU" dirty="0" smtClean="0"/>
                        <a:t>Геолог</a:t>
                      </a:r>
                    </a:p>
                    <a:p>
                      <a:r>
                        <a:rPr lang="ru-RU" dirty="0" smtClean="0"/>
                        <a:t>Охотовед</a:t>
                      </a:r>
                    </a:p>
                    <a:p>
                      <a:r>
                        <a:rPr lang="ru-RU" dirty="0" smtClean="0"/>
                        <a:t>Эколог</a:t>
                      </a:r>
                    </a:p>
                    <a:p>
                      <a:r>
                        <a:rPr lang="ru-RU" dirty="0" smtClean="0"/>
                        <a:t>Мелиоратор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Классификация  ПО  ПРЕДМЕТУ  ТРУДА</a:t>
            </a:r>
            <a:endParaRPr lang="ru-RU" b="1" dirty="0"/>
          </a:p>
        </p:txBody>
      </p:sp>
      <p:sp>
        <p:nvSpPr>
          <p:cNvPr id="22531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9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285875"/>
          <a:ext cx="91440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3967"/>
                <a:gridCol w="2548328"/>
                <a:gridCol w="3297836"/>
                <a:gridCol w="1723870"/>
              </a:tblGrid>
              <a:tr h="625794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  труда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труда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Требования к человеку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</a:t>
                      </a:r>
                      <a:endParaRPr lang="ru-RU" dirty="0"/>
                    </a:p>
                  </a:txBody>
                  <a:tcPr/>
                </a:tc>
              </a:tr>
              <a:tr h="4589156">
                <a:tc>
                  <a:txBody>
                    <a:bodyPr/>
                    <a:lstStyle/>
                    <a:p>
                      <a:r>
                        <a:rPr lang="ru-RU" dirty="0" smtClean="0"/>
                        <a:t>4. ЗНАК</a:t>
                      </a:r>
                      <a:r>
                        <a:rPr lang="ru-RU" baseline="0" dirty="0" smtClean="0"/>
                        <a:t> (З)</a:t>
                      </a:r>
                    </a:p>
                    <a:p>
                      <a:endParaRPr lang="ru-RU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 тексты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 формулы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 знаки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 коды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 графики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 диаграммы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 чертежи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Использование устной и письменной речи</a:t>
                      </a:r>
                    </a:p>
                    <a:p>
                      <a:endParaRPr lang="ru-RU" sz="1600" b="0" dirty="0" smtClean="0"/>
                    </a:p>
                    <a:p>
                      <a:r>
                        <a:rPr lang="ru-RU" sz="1800" b="0" dirty="0" smtClean="0"/>
                        <a:t>Работа с документами и цифрами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baseline="0" dirty="0" smtClean="0">
                          <a:solidFill>
                            <a:schemeClr val="bg1"/>
                          </a:solidFill>
                        </a:rPr>
                        <a:t>ОСОБЫЕ ТРЕБОВАНИЯ </a:t>
                      </a:r>
                      <a:r>
                        <a:rPr lang="ru-RU" sz="1800" b="1" baseline="0" dirty="0" smtClean="0">
                          <a:solidFill>
                            <a:schemeClr val="bg1"/>
                          </a:solidFill>
                        </a:rPr>
                        <a:t>К МЫШЛЕНИЮ, ПАМЯТИ, ВНИМАНИЮ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Умение абстрагироваться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от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</a:rPr>
                        <a:t> реальных физических, химических, механических 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свойств предметов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 smtClean="0">
                          <a:solidFill>
                            <a:schemeClr val="bg1"/>
                          </a:solidFill>
                        </a:rPr>
                        <a:t>Представлять и понимать характеристики 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</a:rPr>
                        <a:t>(реальных предметов и объектов), </a:t>
                      </a:r>
                      <a:r>
                        <a:rPr lang="ru-RU" sz="1800" b="1" baseline="0" dirty="0" smtClean="0">
                          <a:solidFill>
                            <a:schemeClr val="bg1"/>
                          </a:solidFill>
                        </a:rPr>
                        <a:t>стоящие  за  знаками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sng" dirty="0" smtClean="0">
                          <a:solidFill>
                            <a:schemeClr val="bg1"/>
                          </a:solidFill>
                        </a:rPr>
                        <a:t>ТИП  мышления: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none" dirty="0" smtClean="0">
                          <a:solidFill>
                            <a:schemeClr val="bg1"/>
                          </a:solidFill>
                        </a:rPr>
                        <a:t>Абстрактно-символическое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Экономист</a:t>
                      </a:r>
                    </a:p>
                    <a:p>
                      <a:r>
                        <a:rPr lang="ru-RU" dirty="0" smtClean="0"/>
                        <a:t>Бухгалтер</a:t>
                      </a:r>
                    </a:p>
                    <a:p>
                      <a:r>
                        <a:rPr lang="ru-RU" dirty="0" smtClean="0"/>
                        <a:t>Лингвист</a:t>
                      </a:r>
                    </a:p>
                    <a:p>
                      <a:r>
                        <a:rPr lang="ru-RU" dirty="0" smtClean="0"/>
                        <a:t>Математик</a:t>
                      </a:r>
                    </a:p>
                    <a:p>
                      <a:r>
                        <a:rPr lang="ru-RU" dirty="0" smtClean="0"/>
                        <a:t>Программист</a:t>
                      </a:r>
                    </a:p>
                    <a:p>
                      <a:r>
                        <a:rPr lang="ru-RU" dirty="0" smtClean="0"/>
                        <a:t>Нотариус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Классификация  ПО  ПРЕДМЕТУ  ТРУДА</a:t>
            </a:r>
            <a:endParaRPr lang="ru-RU" b="1" dirty="0"/>
          </a:p>
        </p:txBody>
      </p:sp>
      <p:sp>
        <p:nvSpPr>
          <p:cNvPr id="23555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9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50" y="1928813"/>
          <a:ext cx="8572500" cy="4537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5"/>
                <a:gridCol w="2428893"/>
                <a:gridCol w="2280293"/>
                <a:gridCol w="1577358"/>
              </a:tblGrid>
              <a:tr h="531499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  труда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труда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Требования к человеку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</a:t>
                      </a:r>
                      <a:endParaRPr lang="ru-RU" dirty="0"/>
                    </a:p>
                  </a:txBody>
                  <a:tcPr/>
                </a:tc>
              </a:tr>
              <a:tr h="3897657">
                <a:tc>
                  <a:txBody>
                    <a:bodyPr/>
                    <a:lstStyle/>
                    <a:p>
                      <a:r>
                        <a:rPr lang="ru-RU" dirty="0" smtClean="0"/>
                        <a:t>5. ХУДОЖЕСТВЕННЫЙ</a:t>
                      </a:r>
                      <a:r>
                        <a:rPr lang="ru-RU" baseline="0" dirty="0" smtClean="0"/>
                        <a:t>  ОБРАЗ  (Х.О.)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Создание произведений искусства</a:t>
                      </a:r>
                    </a:p>
                    <a:p>
                      <a:endParaRPr lang="ru-RU" b="0" dirty="0" smtClean="0"/>
                    </a:p>
                    <a:p>
                      <a:r>
                        <a:rPr lang="ru-RU" b="0" i="1" dirty="0" smtClean="0"/>
                        <a:t>Изобразительная</a:t>
                      </a:r>
                    </a:p>
                    <a:p>
                      <a:r>
                        <a:rPr lang="ru-RU" b="0" i="1" dirty="0" smtClean="0"/>
                        <a:t>Музыкальная</a:t>
                      </a:r>
                    </a:p>
                    <a:p>
                      <a:r>
                        <a:rPr lang="ru-RU" b="0" i="1" dirty="0" smtClean="0"/>
                        <a:t>Литературно-художественная</a:t>
                      </a:r>
                    </a:p>
                    <a:p>
                      <a:r>
                        <a:rPr lang="ru-RU" b="0" i="1" dirty="0" smtClean="0"/>
                        <a:t>Актёрско-сценическая</a:t>
                      </a:r>
                    </a:p>
                    <a:p>
                      <a:endParaRPr lang="ru-RU" b="0" i="1" dirty="0" smtClean="0"/>
                    </a:p>
                    <a:p>
                      <a:r>
                        <a:rPr lang="ru-RU" b="0" i="1" dirty="0" smtClean="0"/>
                        <a:t>деятельности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baseline="0" dirty="0" smtClean="0">
                          <a:solidFill>
                            <a:schemeClr val="bg1"/>
                          </a:solidFill>
                        </a:rPr>
                        <a:t>Творческие способности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baseline="0" dirty="0" smtClean="0">
                          <a:solidFill>
                            <a:schemeClr val="bg1"/>
                          </a:solidFill>
                        </a:rPr>
                        <a:t>Талант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baseline="0" dirty="0" smtClean="0">
                          <a:solidFill>
                            <a:schemeClr val="bg1"/>
                          </a:solidFill>
                        </a:rPr>
                        <a:t>Трудолюбие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sng" dirty="0" smtClean="0">
                          <a:solidFill>
                            <a:schemeClr val="bg1"/>
                          </a:solidFill>
                        </a:rPr>
                        <a:t>ТИП  темперамента: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none" dirty="0" smtClean="0">
                          <a:solidFill>
                            <a:schemeClr val="bg1"/>
                          </a:solidFill>
                        </a:rPr>
                        <a:t>Меланхолик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Художник</a:t>
                      </a:r>
                    </a:p>
                    <a:p>
                      <a:r>
                        <a:rPr lang="ru-RU" dirty="0" smtClean="0"/>
                        <a:t>Писатель</a:t>
                      </a:r>
                    </a:p>
                    <a:p>
                      <a:r>
                        <a:rPr lang="ru-RU" dirty="0" smtClean="0"/>
                        <a:t>Композитор</a:t>
                      </a:r>
                    </a:p>
                    <a:p>
                      <a:r>
                        <a:rPr lang="ru-RU" dirty="0" smtClean="0"/>
                        <a:t>Актёр</a:t>
                      </a:r>
                    </a:p>
                    <a:p>
                      <a:r>
                        <a:rPr lang="ru-RU" dirty="0" smtClean="0"/>
                        <a:t>Музыкант-исполнитель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990600"/>
          </a:xfrm>
        </p:spPr>
        <p:txBody>
          <a:bodyPr/>
          <a:lstStyle/>
          <a:p>
            <a:pPr algn="ctr" eaLnBrk="1" hangingPunct="1"/>
            <a:r>
              <a:rPr lang="ru-RU" b="1" smtClean="0"/>
              <a:t>Классификация  ПО  ЦЕЛЯМ  ТРУДА</a:t>
            </a:r>
          </a:p>
        </p:txBody>
      </p:sp>
      <p:sp>
        <p:nvSpPr>
          <p:cNvPr id="24579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9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19" y="1857364"/>
          <a:ext cx="8429718" cy="4143404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864982"/>
                <a:gridCol w="1564043"/>
                <a:gridCol w="2928958"/>
                <a:gridCol w="2071735"/>
              </a:tblGrid>
              <a:tr h="642941"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  труда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Требования к человеку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</a:t>
                      </a:r>
                      <a:endParaRPr lang="ru-RU" dirty="0"/>
                    </a:p>
                  </a:txBody>
                  <a:tcPr/>
                </a:tc>
              </a:tr>
              <a:tr h="3500463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dirty="0" smtClean="0"/>
                        <a:t>1.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dirty="0" smtClean="0"/>
                        <a:t>ГНОСТИЧЕСКАЯ</a:t>
                      </a:r>
                      <a:endParaRPr lang="ru-RU" baseline="0" dirty="0" smtClean="0"/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(Г)</a:t>
                      </a:r>
                    </a:p>
                    <a:p>
                      <a:pPr marL="342900" indent="-342900">
                        <a:buNone/>
                      </a:pPr>
                      <a:endParaRPr lang="ru-RU" baseline="0" dirty="0" smtClean="0"/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познавательная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Сравнивать</a:t>
                      </a:r>
                    </a:p>
                    <a:p>
                      <a:r>
                        <a:rPr lang="ru-RU" dirty="0" smtClean="0"/>
                        <a:t>Проверять</a:t>
                      </a:r>
                    </a:p>
                    <a:p>
                      <a:r>
                        <a:rPr lang="ru-RU" dirty="0" smtClean="0"/>
                        <a:t>Оценивать</a:t>
                      </a:r>
                    </a:p>
                    <a:p>
                      <a:r>
                        <a:rPr lang="ru-RU" dirty="0" smtClean="0"/>
                        <a:t>Сортировать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Познавательная активность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none" dirty="0" smtClean="0"/>
                        <a:t>Наблюдательность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none" dirty="0" smtClean="0"/>
                        <a:t>Устойчивость внимания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none" dirty="0" smtClean="0"/>
                        <a:t>Память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none" dirty="0" smtClean="0"/>
                        <a:t>Мышление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none" dirty="0" smtClean="0"/>
                        <a:t>Ответственность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ПРИРОДА –</a:t>
                      </a:r>
                    </a:p>
                    <a:p>
                      <a:r>
                        <a:rPr lang="ru-RU" dirty="0" smtClean="0"/>
                        <a:t>Биолог-лаборант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Т</a:t>
                      </a:r>
                      <a:r>
                        <a:rPr lang="ru-RU" baseline="0" dirty="0" smtClean="0"/>
                        <a:t> – Испытатель</a:t>
                      </a:r>
                    </a:p>
                    <a:p>
                      <a:r>
                        <a:rPr lang="ru-RU" baseline="0" dirty="0" smtClean="0"/>
                        <a:t>Ч – Социолог</a:t>
                      </a:r>
                    </a:p>
                    <a:p>
                      <a:r>
                        <a:rPr lang="ru-RU" baseline="0" dirty="0" smtClean="0"/>
                        <a:t>З – Аудитор</a:t>
                      </a:r>
                    </a:p>
                    <a:p>
                      <a:r>
                        <a:rPr lang="ru-RU" baseline="0" dirty="0" smtClean="0"/>
                        <a:t>Х.О. –  Искусствовед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990600"/>
          </a:xfrm>
        </p:spPr>
        <p:txBody>
          <a:bodyPr/>
          <a:lstStyle/>
          <a:p>
            <a:pPr algn="ctr" eaLnBrk="1" hangingPunct="1"/>
            <a:r>
              <a:rPr lang="ru-RU" b="1" smtClean="0"/>
              <a:t>Классификация  ПО  ЦЕЛЯМ  ТРУДА</a:t>
            </a:r>
          </a:p>
        </p:txBody>
      </p:sp>
      <p:sp>
        <p:nvSpPr>
          <p:cNvPr id="25603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9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2285992"/>
          <a:ext cx="8643999" cy="250033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538334"/>
                <a:gridCol w="1904602"/>
                <a:gridCol w="3223173"/>
                <a:gridCol w="1977890"/>
              </a:tblGrid>
              <a:tr h="387981"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  труда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Требования к человеку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</a:t>
                      </a:r>
                      <a:endParaRPr lang="ru-RU" dirty="0"/>
                    </a:p>
                  </a:txBody>
                  <a:tcPr/>
                </a:tc>
              </a:tr>
              <a:tr h="2112349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dirty="0" smtClean="0"/>
                        <a:t>2.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dirty="0" smtClean="0"/>
                        <a:t>ПРЕОБРАЗУ-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dirty="0" smtClean="0"/>
                        <a:t>ЮУЮЩАЯ</a:t>
                      </a:r>
                      <a:endParaRPr lang="ru-RU" baseline="0" dirty="0" smtClean="0"/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(П)</a:t>
                      </a:r>
                    </a:p>
                    <a:p>
                      <a:pPr marL="342900" indent="-342900">
                        <a:buNone/>
                      </a:pPr>
                      <a:endParaRPr lang="ru-R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Преобразование </a:t>
                      </a:r>
                      <a:r>
                        <a:rPr lang="ru-RU" i="1" dirty="0" smtClean="0"/>
                        <a:t>Предметов</a:t>
                      </a:r>
                    </a:p>
                    <a:p>
                      <a:r>
                        <a:rPr lang="ru-RU" i="1" dirty="0" smtClean="0"/>
                        <a:t>Энергии</a:t>
                      </a:r>
                    </a:p>
                    <a:p>
                      <a:r>
                        <a:rPr lang="ru-RU" i="1" dirty="0" smtClean="0"/>
                        <a:t>Информации</a:t>
                      </a:r>
                    </a:p>
                    <a:p>
                      <a:r>
                        <a:rPr lang="ru-RU" i="1" dirty="0" smtClean="0"/>
                        <a:t>Процессов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Преобладание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u="none" dirty="0" smtClean="0"/>
                        <a:t>Практического  ума</a:t>
                      </a:r>
                    </a:p>
                    <a:p>
                      <a:r>
                        <a:rPr lang="ru-RU" i="1" dirty="0" smtClean="0"/>
                        <a:t>Умственной  деятельности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 – Растениевод</a:t>
                      </a:r>
                    </a:p>
                    <a:p>
                      <a:r>
                        <a:rPr lang="ru-RU" dirty="0" smtClean="0"/>
                        <a:t>Т</a:t>
                      </a:r>
                      <a:r>
                        <a:rPr lang="ru-RU" baseline="0" dirty="0" smtClean="0"/>
                        <a:t> – Слесарь</a:t>
                      </a:r>
                    </a:p>
                    <a:p>
                      <a:r>
                        <a:rPr lang="ru-RU" baseline="0" dirty="0" smtClean="0"/>
                        <a:t>Ч – Учитель</a:t>
                      </a:r>
                    </a:p>
                    <a:p>
                      <a:r>
                        <a:rPr lang="ru-RU" baseline="0" dirty="0" smtClean="0"/>
                        <a:t>З – Бухгалтер</a:t>
                      </a:r>
                    </a:p>
                    <a:p>
                      <a:r>
                        <a:rPr lang="ru-RU" baseline="0" dirty="0" smtClean="0"/>
                        <a:t>Х.О. –  Модельер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990600"/>
          </a:xfrm>
        </p:spPr>
        <p:txBody>
          <a:bodyPr/>
          <a:lstStyle/>
          <a:p>
            <a:pPr algn="ctr" eaLnBrk="1" hangingPunct="1"/>
            <a:r>
              <a:rPr lang="ru-RU" b="1" smtClean="0"/>
              <a:t>Классификация  ПО  ЦЕЛЯМ  ТРУДА</a:t>
            </a:r>
          </a:p>
        </p:txBody>
      </p:sp>
      <p:sp>
        <p:nvSpPr>
          <p:cNvPr id="26627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9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2285992"/>
          <a:ext cx="8643999" cy="2752429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538334"/>
                <a:gridCol w="1676376"/>
                <a:gridCol w="2428892"/>
                <a:gridCol w="3000397"/>
              </a:tblGrid>
              <a:tr h="387981"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  труда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Требования к человеку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</a:t>
                      </a:r>
                      <a:endParaRPr lang="ru-RU" dirty="0"/>
                    </a:p>
                  </a:txBody>
                  <a:tcPr/>
                </a:tc>
              </a:tr>
              <a:tr h="2112349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dirty="0" smtClean="0"/>
                        <a:t>3.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dirty="0" smtClean="0"/>
                        <a:t>ИССЛЕДО-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dirty="0" smtClean="0"/>
                        <a:t>ВАТЕЛЬСКАЯ</a:t>
                      </a:r>
                      <a:endParaRPr lang="ru-RU" baseline="0" dirty="0" smtClean="0"/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(И)</a:t>
                      </a:r>
                    </a:p>
                    <a:p>
                      <a:pPr marL="342900" indent="-342900">
                        <a:buNone/>
                      </a:pPr>
                      <a:endParaRPr lang="ru-R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Поиск нового, неизвестного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Любознательность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Гибкость мышления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 – Биолог</a:t>
                      </a:r>
                    </a:p>
                    <a:p>
                      <a:r>
                        <a:rPr lang="ru-RU" dirty="0" smtClean="0"/>
                        <a:t>Т</a:t>
                      </a:r>
                      <a:r>
                        <a:rPr lang="ru-RU" baseline="0" dirty="0" smtClean="0"/>
                        <a:t> – Инженер-конструктор</a:t>
                      </a:r>
                    </a:p>
                    <a:p>
                      <a:r>
                        <a:rPr lang="ru-RU" baseline="0" dirty="0" smtClean="0"/>
                        <a:t>Ч – Агент по снабжению</a:t>
                      </a:r>
                    </a:p>
                    <a:p>
                      <a:r>
                        <a:rPr lang="ru-RU" baseline="0" dirty="0" smtClean="0"/>
                        <a:t>З – Программист</a:t>
                      </a:r>
                    </a:p>
                    <a:p>
                      <a:r>
                        <a:rPr lang="ru-RU" baseline="0" dirty="0" smtClean="0"/>
                        <a:t>Х.О. –  Композитор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642937"/>
          </a:xfrm>
        </p:spPr>
        <p:txBody>
          <a:bodyPr/>
          <a:lstStyle/>
          <a:p>
            <a:pPr algn="ctr" eaLnBrk="1" hangingPunct="1"/>
            <a:r>
              <a:rPr lang="ru-RU" sz="3600" b="1" smtClean="0"/>
              <a:t>Классификация  </a:t>
            </a:r>
            <a:br>
              <a:rPr lang="ru-RU" sz="3600" b="1" smtClean="0"/>
            </a:br>
            <a:r>
              <a:rPr lang="ru-RU" sz="3600" b="1" smtClean="0"/>
              <a:t>ПО  ОРУДИЯМ И СРЕДСТВАМ  ТРУДА</a:t>
            </a:r>
          </a:p>
        </p:txBody>
      </p:sp>
      <p:sp>
        <p:nvSpPr>
          <p:cNvPr id="27651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9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1785926"/>
          <a:ext cx="8143932" cy="4783757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571768"/>
                <a:gridCol w="2071702"/>
                <a:gridCol w="3500462"/>
              </a:tblGrid>
              <a:tr h="398185">
                <a:tc>
                  <a:txBody>
                    <a:bodyPr/>
                    <a:lstStyle/>
                    <a:p>
                      <a:r>
                        <a:rPr lang="ru-RU" dirty="0" smtClean="0"/>
                        <a:t>Орудие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труда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Тип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</a:t>
                      </a:r>
                      <a:endParaRPr lang="ru-RU" dirty="0"/>
                    </a:p>
                  </a:txBody>
                  <a:tcPr/>
                </a:tc>
              </a:tr>
              <a:tr h="887699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РУЧНЫЕ </a:t>
                      </a:r>
                      <a:r>
                        <a:rPr lang="ru-RU" baseline="0" dirty="0" smtClean="0"/>
                        <a:t> (Р)</a:t>
                      </a:r>
                      <a:endParaRPr lang="ru-RU" dirty="0" smtClean="0"/>
                    </a:p>
                    <a:p>
                      <a:pPr marL="342900" indent="-342900">
                        <a:buNone/>
                      </a:pPr>
                      <a:endParaRPr lang="ru-RU" baseline="0" dirty="0" smtClean="0"/>
                    </a:p>
                    <a:p>
                      <a:pPr marL="342900" indent="-342900">
                        <a:buNone/>
                      </a:pPr>
                      <a:endParaRPr lang="ru-R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Вещественное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Скальпель,</a:t>
                      </a:r>
                      <a:r>
                        <a:rPr lang="ru-RU" baseline="0" dirty="0" smtClean="0"/>
                        <a:t> ножницы, молоток, отвертка, указка, ручка</a:t>
                      </a:r>
                      <a:endParaRPr lang="ru-RU" dirty="0" smtClean="0"/>
                    </a:p>
                  </a:txBody>
                  <a:tcPr/>
                </a:tc>
              </a:tr>
              <a:tr h="985487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2. МЕХАНИЧЕСКИЕ  (М)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0" dirty="0" smtClean="0"/>
                        <a:t>Вещественное</a:t>
                      </a:r>
                      <a:endParaRPr lang="ru-R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Швейная машина</a:t>
                      </a:r>
                    </a:p>
                    <a:p>
                      <a:r>
                        <a:rPr lang="ru-RU" dirty="0" smtClean="0"/>
                        <a:t>Автомобиль</a:t>
                      </a:r>
                    </a:p>
                    <a:p>
                      <a:r>
                        <a:rPr lang="ru-RU" dirty="0" smtClean="0"/>
                        <a:t>Подъемный кран</a:t>
                      </a:r>
                    </a:p>
                  </a:txBody>
                  <a:tcPr/>
                </a:tc>
              </a:tr>
              <a:tr h="1171621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3. АВТОМАТИЧЕСКИЕ   (А)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0" dirty="0" smtClean="0"/>
                        <a:t>Вещественное</a:t>
                      </a:r>
                      <a:endParaRPr lang="ru-R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Автоматические и полуавтоматические линии, робототехнические комплексы</a:t>
                      </a:r>
                    </a:p>
                  </a:txBody>
                  <a:tcPr/>
                </a:tc>
              </a:tr>
              <a:tr h="1314064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4.  ФУНКЦИОНАЛЬНЫЕ  (Ф)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0" dirty="0" smtClean="0"/>
                        <a:t>Функциональные</a:t>
                      </a:r>
                      <a:endParaRPr lang="ru-RU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Глазомер плотника</a:t>
                      </a:r>
                    </a:p>
                    <a:p>
                      <a:r>
                        <a:rPr lang="ru-RU" dirty="0" smtClean="0"/>
                        <a:t>Тактильные ощущения хирурга</a:t>
                      </a:r>
                    </a:p>
                    <a:p>
                      <a:r>
                        <a:rPr lang="ru-RU" dirty="0" smtClean="0"/>
                        <a:t>Вдохновение музыканта</a:t>
                      </a:r>
                    </a:p>
                    <a:p>
                      <a:r>
                        <a:rPr lang="ru-RU" dirty="0" smtClean="0"/>
                        <a:t>Знания учителя, программиста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2775" y="0"/>
            <a:ext cx="8153400" cy="1219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Проверяем  задание «Психологический  кроссворд»</a:t>
            </a:r>
            <a:endParaRPr lang="ru-RU" dirty="0"/>
          </a:p>
        </p:txBody>
      </p:sp>
      <p:sp>
        <p:nvSpPr>
          <p:cNvPr id="10243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9</a:t>
            </a:r>
          </a:p>
        </p:txBody>
      </p:sp>
      <p:pic>
        <p:nvPicPr>
          <p:cNvPr id="10244" name="Picture 2" descr="C:\Users\Oxana\Desktop\2012-01-15_16142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00338" y="1773238"/>
            <a:ext cx="4032250" cy="4498975"/>
          </a:xfr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642937"/>
          </a:xfrm>
        </p:spPr>
        <p:txBody>
          <a:bodyPr/>
          <a:lstStyle/>
          <a:p>
            <a:pPr algn="ctr" eaLnBrk="1" hangingPunct="1"/>
            <a:r>
              <a:rPr lang="ru-RU" sz="3600" b="1" smtClean="0"/>
              <a:t>Классификация  </a:t>
            </a:r>
            <a:br>
              <a:rPr lang="ru-RU" sz="3600" b="1" smtClean="0"/>
            </a:br>
            <a:r>
              <a:rPr lang="ru-RU" sz="3600" b="1" smtClean="0"/>
              <a:t>ПО  УСЛОВИЯМ  ТРУДА</a:t>
            </a:r>
          </a:p>
        </p:txBody>
      </p:sp>
      <p:sp>
        <p:nvSpPr>
          <p:cNvPr id="28675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9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1928802"/>
          <a:ext cx="7929648" cy="4159895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730995"/>
                <a:gridCol w="4198653"/>
              </a:tblGrid>
              <a:tr h="318801">
                <a:tc>
                  <a:txBody>
                    <a:bodyPr/>
                    <a:lstStyle/>
                    <a:p>
                      <a:r>
                        <a:rPr lang="ru-RU" dirty="0" smtClean="0"/>
                        <a:t>Условия  труда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</a:t>
                      </a:r>
                      <a:endParaRPr lang="ru-RU" dirty="0"/>
                    </a:p>
                  </a:txBody>
                  <a:tcPr/>
                </a:tc>
              </a:tr>
              <a:tr h="80199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БЫТОВОЙ</a:t>
                      </a:r>
                      <a:r>
                        <a:rPr lang="ru-RU" baseline="0" dirty="0" smtClean="0"/>
                        <a:t> МИКРОКЛИМАТ  (Б)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/>
                        <a:t>Обычный</a:t>
                      </a:r>
                      <a:r>
                        <a:rPr lang="ru-RU" i="1" baseline="0" dirty="0" smtClean="0"/>
                        <a:t> офис,  кабинет,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baseline="0" dirty="0" smtClean="0"/>
                        <a:t>торговый зал</a:t>
                      </a:r>
                      <a:endParaRPr lang="ru-RU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Лаборант, бухгалтер, продавец, ученый</a:t>
                      </a:r>
                    </a:p>
                  </a:txBody>
                  <a:tcPr/>
                </a:tc>
              </a:tr>
              <a:tr h="685651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2. ОТКРЫТЫЙ ВОЗДУХ  (О)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Агроном, инспектор</a:t>
                      </a:r>
                      <a:r>
                        <a:rPr lang="ru-RU" baseline="0" dirty="0" smtClean="0"/>
                        <a:t> ДСП, археолог</a:t>
                      </a:r>
                      <a:endParaRPr lang="ru-RU" dirty="0" smtClean="0"/>
                    </a:p>
                  </a:txBody>
                  <a:tcPr/>
                </a:tc>
              </a:tr>
              <a:tr h="891347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3. НЕОБЫЧНЫЕ  УСЛОВИЯ (Н)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Шахтер, космонавт, подводник,</a:t>
                      </a:r>
                      <a:r>
                        <a:rPr lang="ru-RU" baseline="0" dirty="0" smtClean="0"/>
                        <a:t> промышленный альпинист</a:t>
                      </a:r>
                      <a:endParaRPr lang="ru-RU" dirty="0" smtClean="0"/>
                    </a:p>
                  </a:txBody>
                  <a:tcPr/>
                </a:tc>
              </a:tr>
              <a:tr h="1302737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4.  ПОВЫШЕННАЯ  МОРАЛЬНАЯ  ОТВЕТСТВЕННОСТЬ  (М)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Учитель, врач, судья, охранник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7715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Задание 3, стр. 32 </a:t>
            </a: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dirty="0" smtClean="0"/>
              <a:t>«Пирамида  Климова»</a:t>
            </a:r>
            <a:endParaRPr lang="ru-RU" dirty="0"/>
          </a:p>
        </p:txBody>
      </p:sp>
      <p:sp>
        <p:nvSpPr>
          <p:cNvPr id="29699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9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500063" y="1714500"/>
            <a:ext cx="8153400" cy="1928813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400" i="1" dirty="0" smtClean="0"/>
              <a:t>1. Заполнить 4 этажа пирамиды (начиная с нижнего), записав сокращенные названия.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400" i="1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2. Подчеркнуть предпочтительные предметы, цели, средства, условия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14563" y="3929063"/>
            <a:ext cx="4286250" cy="5000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УСЛОВИЯ  ТРУДА  (Б, О, Н, М)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57375" y="4429125"/>
            <a:ext cx="4929188" cy="5000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СРЕДСТВА  ТРУДА  (Р, М, А, Ф)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00188" y="4857750"/>
            <a:ext cx="5643562" cy="5000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ЦЕЛИ  ТРУДА  (Г, П, И)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7250" y="5357813"/>
            <a:ext cx="7072313" cy="50006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ПРЕДМЕТ  ТРУДА  (Т, Ч, З, П, Х.о.)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785813" y="785813"/>
            <a:ext cx="7715250" cy="1828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Любую  профессию  можно  обозначить  формулой  их  4-х  букв</a:t>
            </a:r>
            <a:r>
              <a:rPr lang="ru-RU" sz="3200" dirty="0" smtClean="0"/>
              <a:t>, </a:t>
            </a:r>
            <a:r>
              <a:rPr lang="ru-RU" sz="3200" cap="none" dirty="0" smtClean="0"/>
              <a:t>каждая из которых обозначает соответствующий признак</a:t>
            </a:r>
            <a:endParaRPr lang="ru-RU" sz="3200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785813" y="3071813"/>
            <a:ext cx="7929562" cy="2428875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ПСИХОЛОГ –  </a:t>
            </a:r>
            <a:r>
              <a:rPr lang="ru-RU" sz="4000" b="1" dirty="0" smtClean="0">
                <a:solidFill>
                  <a:srgbClr val="FF0000"/>
                </a:solidFill>
              </a:rPr>
              <a:t>ЧПФМ</a:t>
            </a:r>
            <a:endParaRPr lang="ru-RU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Человек, 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Преобразующая цель, 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Функциональные средства, 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Повышенная моральная ответственность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  <p:sp>
        <p:nvSpPr>
          <p:cNvPr id="30724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9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mtClean="0"/>
              <a:t>Комментарий:</a:t>
            </a:r>
          </a:p>
        </p:txBody>
      </p:sp>
      <p:sp>
        <p:nvSpPr>
          <p:cNvPr id="31747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9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500063" y="2000250"/>
            <a:ext cx="8153400" cy="3786188"/>
          </a:xfrm>
        </p:spPr>
        <p:txBody>
          <a:bodyPr>
            <a:normAutofit fontScale="850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rgbClr val="FFC000"/>
                </a:solidFill>
              </a:rPr>
              <a:t>1.  </a:t>
            </a:r>
            <a:r>
              <a:rPr lang="ru-RU" b="1" u="sng" dirty="0" smtClean="0">
                <a:solidFill>
                  <a:srgbClr val="FFC000"/>
                </a:solidFill>
              </a:rPr>
              <a:t>Предмет труда является основанием </a:t>
            </a:r>
            <a:r>
              <a:rPr lang="ru-RU" dirty="0" smtClean="0">
                <a:solidFill>
                  <a:srgbClr val="FFC000"/>
                </a:solidFill>
              </a:rPr>
              <a:t>для профессии (выбора профессии)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 smtClean="0">
              <a:solidFill>
                <a:srgbClr val="FFC000"/>
              </a:solidFill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rgbClr val="FFC000"/>
                </a:solidFill>
              </a:rPr>
              <a:t>2. Многие профессии трудно отнести к одному предмету труда: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СЕКРЕТАРЬ (знак + техника + человек)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УЧИТЕЛЬ (человек + художественный образ)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СИСТЕМНЫЙ  АДМИНИСТРАТОР (техника + знак + человек)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smtClean="0"/>
              <a:t> </a:t>
            </a:r>
            <a:r>
              <a:rPr lang="ru-RU" smtClean="0">
                <a:solidFill>
                  <a:srgbClr val="FF0000"/>
                </a:solidFill>
              </a:rPr>
              <a:t>ДОМАШНЕЕ   ЗАДАНИЕ</a:t>
            </a:r>
          </a:p>
        </p:txBody>
      </p:sp>
      <p:sp>
        <p:nvSpPr>
          <p:cNvPr id="32771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9</a:t>
            </a:r>
          </a:p>
        </p:txBody>
      </p:sp>
      <p:sp>
        <p:nvSpPr>
          <p:cNvPr id="32772" name="Содержимое 3"/>
          <p:cNvSpPr>
            <a:spLocks noGrp="1"/>
          </p:cNvSpPr>
          <p:nvPr>
            <p:ph sz="quarter" idx="1"/>
          </p:nvPr>
        </p:nvSpPr>
        <p:spPr>
          <a:xfrm>
            <a:off x="323850" y="2420938"/>
            <a:ext cx="8535988" cy="2857500"/>
          </a:xfrm>
        </p:spPr>
        <p:txBody>
          <a:bodyPr/>
          <a:lstStyle/>
          <a:p>
            <a:pPr marL="514350" indent="-51435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sz="3600" smtClean="0"/>
              <a:t>1. Ответить на контрольные вопросы</a:t>
            </a:r>
          </a:p>
          <a:p>
            <a:pPr marL="514350" indent="-514350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sz="3600" smtClean="0"/>
              <a:t>2. Пирамида Климова (схема) – наизусть. 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604963" y="4714875"/>
            <a:ext cx="7315200" cy="685800"/>
          </a:xfrm>
        </p:spPr>
        <p:txBody>
          <a:bodyPr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FFFF00"/>
                </a:solidFill>
              </a:rPr>
              <a:t>Всем  спасибо  за  внимание !!!</a:t>
            </a:r>
            <a:endParaRPr lang="ru-RU" sz="4400" b="1" dirty="0">
              <a:solidFill>
                <a:srgbClr val="FFFF00"/>
              </a:solidFill>
            </a:endParaRPr>
          </a:p>
        </p:txBody>
      </p:sp>
      <p:sp>
        <p:nvSpPr>
          <p:cNvPr id="33795" name="Нижний колонтитул 2"/>
          <p:cNvSpPr>
            <a:spLocks noGrp="1"/>
          </p:cNvSpPr>
          <p:nvPr>
            <p:ph type="ftr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9</a:t>
            </a:r>
          </a:p>
        </p:txBody>
      </p:sp>
      <p:pic>
        <p:nvPicPr>
          <p:cNvPr id="10" name="Рисунок 9" descr="peremenk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60513" y="0"/>
            <a:ext cx="7583487" cy="4568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i="1" u="sng" spc="200" dirty="0" smtClean="0"/>
              <a:t>Литература:</a:t>
            </a:r>
            <a:r>
              <a:rPr lang="ru-RU" sz="3200" spc="200" dirty="0" smtClean="0"/>
              <a:t/>
            </a:r>
            <a:br>
              <a:rPr lang="ru-RU" sz="3200" spc="200" dirty="0" smtClean="0"/>
            </a:br>
            <a:r>
              <a:rPr lang="ru-RU" sz="2800" spc="200" dirty="0" smtClean="0"/>
              <a:t>Г.В.</a:t>
            </a:r>
            <a:r>
              <a:rPr lang="ru-RU" sz="2800" b="1" spc="200" dirty="0" smtClean="0"/>
              <a:t>Резапкина, Психология и выбор профессии</a:t>
            </a:r>
            <a:endParaRPr lang="ru-RU" sz="3200" b="1" spc="200" dirty="0"/>
          </a:p>
        </p:txBody>
      </p:sp>
      <p:sp>
        <p:nvSpPr>
          <p:cNvPr id="34819" name="Содержимое 3"/>
          <p:cNvSpPr>
            <a:spLocks noGrp="1"/>
          </p:cNvSpPr>
          <p:nvPr>
            <p:ph sz="quarter" idx="2"/>
          </p:nvPr>
        </p:nvSpPr>
        <p:spPr>
          <a:xfrm>
            <a:off x="4500563" y="1785938"/>
            <a:ext cx="4243387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Издательство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«ГЕНЕЗИС»</a:t>
            </a:r>
          </a:p>
          <a:p>
            <a:pPr eaLnBrk="1" hangingPunct="1">
              <a:buFont typeface="Wingdings" pitchFamily="2" charset="2"/>
              <a:buNone/>
            </a:pPr>
            <a:endParaRPr lang="en-US" sz="3600" smtClean="0"/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(495) 682-60-51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(495) 682-54-42</a:t>
            </a:r>
            <a:endParaRPr lang="en-US" sz="3600" smtClean="0"/>
          </a:p>
          <a:p>
            <a:pPr eaLnBrk="1" hangingPunct="1">
              <a:buFont typeface="Wingdings" pitchFamily="2" charset="2"/>
              <a:buNone/>
            </a:pPr>
            <a:endParaRPr lang="en-US" sz="3600" smtClean="0">
              <a:hlinkClick r:id="rId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600" smtClean="0">
                <a:hlinkClick r:id="rId2"/>
              </a:rPr>
              <a:t>www.genesis-book.ru</a:t>
            </a:r>
            <a:r>
              <a:rPr lang="en-US" sz="3600" smtClean="0"/>
              <a:t> </a:t>
            </a:r>
            <a:endParaRPr lang="ru-RU" sz="3200" smtClean="0"/>
          </a:p>
        </p:txBody>
      </p:sp>
      <p:sp>
        <p:nvSpPr>
          <p:cNvPr id="37893" name="Нижний колонтитул 6"/>
          <p:cNvSpPr>
            <a:spLocks noGrp="1"/>
          </p:cNvSpPr>
          <p:nvPr>
            <p:ph type="ftr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</a:t>
            </a:r>
          </a:p>
        </p:txBody>
      </p:sp>
      <p:pic>
        <p:nvPicPr>
          <p:cNvPr id="34821" name="Picture 6" descr="C:\Users\Oxana\Desktop\1887705_Psihologiya_i_vybor_professii_programma_predprofilnoj_podgotovki_Uchebno-metodicheskoe_posob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844675"/>
            <a:ext cx="2376488" cy="337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2" descr="C:\Documents and Settings\Oxana.HOME-26D7B77438\Рабочий стол\IMG_369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908175" y="3213100"/>
            <a:ext cx="2179638" cy="308133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одзаголовок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471863"/>
          </a:xfrm>
        </p:spPr>
        <p:txBody>
          <a:bodyPr/>
          <a:lstStyle/>
          <a:p>
            <a:pPr algn="ctr" eaLnBrk="1" hangingPunct="1"/>
            <a:r>
              <a:rPr lang="ru-RU" smtClean="0"/>
              <a:t>РАЗДЕЛ </a:t>
            </a:r>
            <a:r>
              <a:rPr lang="en-US" smtClean="0"/>
              <a:t> </a:t>
            </a:r>
            <a:r>
              <a:rPr lang="ru-RU" smtClean="0"/>
              <a:t> 2</a:t>
            </a:r>
          </a:p>
          <a:p>
            <a:pPr algn="ctr" eaLnBrk="1" hangingPunct="1"/>
            <a:r>
              <a:rPr lang="ru-RU" smtClean="0"/>
              <a:t>ЧТО  Я  ЗНАЮ  О  МИРЕ  ПРОФЕССИЙ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u="sng" smtClean="0"/>
              <a:t>Урок № 9</a:t>
            </a:r>
          </a:p>
          <a:p>
            <a:pPr eaLnBrk="1" hangingPunct="1"/>
            <a:r>
              <a:rPr lang="ru-RU" sz="3500" b="1" smtClean="0">
                <a:solidFill>
                  <a:srgbClr val="FFC000"/>
                </a:solidFill>
              </a:rPr>
              <a:t>КЛАССИФИКАЦИИ  ПРОФЕССИЙ.</a:t>
            </a:r>
          </a:p>
          <a:p>
            <a:pPr eaLnBrk="1" hangingPunct="1"/>
            <a:r>
              <a:rPr lang="ru-RU" sz="3500" b="1" smtClean="0">
                <a:solidFill>
                  <a:srgbClr val="FFC000"/>
                </a:solidFill>
              </a:rPr>
              <a:t>ПРЗНАКИ  ПРОФЕССИИ.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Психология и выбор профессии</a:t>
            </a:r>
            <a:endParaRPr lang="ru-RU" dirty="0"/>
          </a:p>
        </p:txBody>
      </p:sp>
      <p:sp>
        <p:nvSpPr>
          <p:cNvPr id="11268" name="Нижний колонтитул 3"/>
          <p:cNvSpPr>
            <a:spLocks noGrp="1"/>
          </p:cNvSpPr>
          <p:nvPr>
            <p:ph type="ftr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4"/>
          <p:cNvSpPr>
            <a:spLocks noGrp="1"/>
          </p:cNvSpPr>
          <p:nvPr>
            <p:ph type="title"/>
          </p:nvPr>
        </p:nvSpPr>
        <p:spPr>
          <a:xfrm>
            <a:off x="214313" y="0"/>
            <a:ext cx="8929687" cy="1219200"/>
          </a:xfrm>
        </p:spPr>
        <p:txBody>
          <a:bodyPr/>
          <a:lstStyle/>
          <a:p>
            <a:pPr eaLnBrk="1" hangingPunct="1"/>
            <a:r>
              <a:rPr lang="ru-RU" sz="2800" b="1" smtClean="0"/>
              <a:t>Обращали ли  вы внимание, как быстро и безошибочно находит библиотекарь нужную читателю книгу?</a:t>
            </a:r>
          </a:p>
        </p:txBody>
      </p:sp>
      <p:sp>
        <p:nvSpPr>
          <p:cNvPr id="12291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9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u="sng" dirty="0" smtClean="0"/>
              <a:t>В библиотеке </a:t>
            </a:r>
            <a:r>
              <a:rPr lang="ru-RU" dirty="0" smtClean="0"/>
              <a:t>м.б. АЛФАВИТНЫЙ каталог (автор, название) и ТЕМАТИЧЕСКИЙ каталог (поиск по интересующей теме)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u="sng" dirty="0" smtClean="0"/>
              <a:t>В биологии </a:t>
            </a:r>
            <a:r>
              <a:rPr lang="ru-RU" dirty="0" smtClean="0"/>
              <a:t>– классификация мира природы.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u="sng" dirty="0" smtClean="0"/>
              <a:t>В химии </a:t>
            </a:r>
            <a:r>
              <a:rPr lang="ru-RU" dirty="0" smtClean="0"/>
              <a:t>– классификация химических элементов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В широком смысле </a:t>
            </a:r>
            <a:r>
              <a:rPr lang="ru-RU" b="1" dirty="0" smtClean="0"/>
              <a:t>КЛАССИФИКАЦИЯ – </a:t>
            </a:r>
            <a:r>
              <a:rPr lang="ru-RU" b="1" cap="all" dirty="0" smtClean="0"/>
              <a:t>это осмысленный порядок вещей</a:t>
            </a:r>
            <a:r>
              <a:rPr lang="ru-RU" cap="all" dirty="0" smtClean="0"/>
              <a:t>.</a:t>
            </a:r>
            <a:endParaRPr lang="ru-RU" cap="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71500" y="214313"/>
            <a:ext cx="8153400" cy="776287"/>
          </a:xfrm>
        </p:spPr>
        <p:txBody>
          <a:bodyPr/>
          <a:lstStyle/>
          <a:p>
            <a:pPr algn="ctr" eaLnBrk="1" hangingPunct="1"/>
            <a:r>
              <a:rPr lang="ru-RU" sz="3600" smtClean="0"/>
              <a:t>Классификация профессий </a:t>
            </a:r>
            <a:br>
              <a:rPr lang="ru-RU" sz="3600" smtClean="0"/>
            </a:br>
            <a:r>
              <a:rPr lang="ru-RU" sz="3600" smtClean="0"/>
              <a:t>строится по своим законам</a:t>
            </a:r>
          </a:p>
        </p:txBody>
      </p:sp>
      <p:sp>
        <p:nvSpPr>
          <p:cNvPr id="13315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9</a:t>
            </a:r>
          </a:p>
        </p:txBody>
      </p:sp>
      <p:sp>
        <p:nvSpPr>
          <p:cNvPr id="13316" name="Содержимое 3"/>
          <p:cNvSpPr>
            <a:spLocks noGrp="1"/>
          </p:cNvSpPr>
          <p:nvPr>
            <p:ph sz="quarter" idx="1"/>
          </p:nvPr>
        </p:nvSpPr>
        <p:spPr>
          <a:xfrm>
            <a:off x="500063" y="1785938"/>
            <a:ext cx="8153400" cy="4495800"/>
          </a:xfrm>
        </p:spPr>
        <p:txBody>
          <a:bodyPr/>
          <a:lstStyle/>
          <a:p>
            <a:pPr eaLnBrk="1" hangingPunct="1"/>
            <a:r>
              <a:rPr lang="ru-RU" smtClean="0"/>
              <a:t>В мире 40 000 профессий!</a:t>
            </a:r>
          </a:p>
          <a:p>
            <a:pPr eaLnBrk="1" hangingPunct="1"/>
            <a:r>
              <a:rPr lang="ru-RU" smtClean="0"/>
              <a:t>Каждый год исчезают 10-ки старых и возникают 100-ни новых!</a:t>
            </a:r>
          </a:p>
          <a:p>
            <a:pPr eaLnBrk="1" hangingPunct="1"/>
            <a:r>
              <a:rPr lang="ru-RU" smtClean="0"/>
              <a:t>Некоторые меняют название, прикидываясь современными: БАРМЕН </a:t>
            </a:r>
            <a:r>
              <a:rPr lang="ru-RU" smtClean="0">
                <a:sym typeface="Symbol" pitchFamily="18" charset="2"/>
              </a:rPr>
              <a:t> буфетчик, МЕНЕДЖЕР  управляющий</a:t>
            </a:r>
          </a:p>
          <a:p>
            <a:pPr eaLnBrk="1" hangingPunct="1"/>
            <a:r>
              <a:rPr lang="ru-RU" smtClean="0">
                <a:sym typeface="Symbol" pitchFamily="18" charset="2"/>
              </a:rPr>
              <a:t>Классификация профессий ПО АЛФАВИТУ поможет, если знать названия всех 40 000. Сколько знаете вы?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842963"/>
          </a:xfrm>
        </p:spPr>
        <p:txBody>
          <a:bodyPr/>
          <a:lstStyle/>
          <a:p>
            <a:pPr eaLnBrk="1" hangingPunct="1"/>
            <a:r>
              <a:rPr lang="ru-RU" sz="3600" smtClean="0"/>
              <a:t>Задание 1, стр. 32</a:t>
            </a:r>
            <a:br>
              <a:rPr lang="ru-RU" sz="3600" smtClean="0"/>
            </a:br>
            <a:r>
              <a:rPr lang="ru-RU" sz="3600" smtClean="0"/>
              <a:t>«Назови профессию»</a:t>
            </a:r>
          </a:p>
        </p:txBody>
      </p:sp>
      <p:sp>
        <p:nvSpPr>
          <p:cNvPr id="14339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9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85750" y="1857375"/>
            <a:ext cx="8480425" cy="46863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u="sng" dirty="0" smtClean="0">
                <a:solidFill>
                  <a:srgbClr val="FF0000"/>
                </a:solidFill>
              </a:rPr>
              <a:t>Играем, стоя.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1.   Все учащиеся </a:t>
            </a:r>
            <a:r>
              <a:rPr lang="ru-RU" b="1" u="sng" dirty="0" smtClean="0"/>
              <a:t>по очереди называют профе</a:t>
            </a:r>
            <a:r>
              <a:rPr lang="ru-RU" b="1" dirty="0" smtClean="0"/>
              <a:t>ссии</a:t>
            </a:r>
            <a:r>
              <a:rPr lang="ru-RU" dirty="0" smtClean="0"/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2.   </a:t>
            </a:r>
            <a:r>
              <a:rPr lang="ru-RU" b="1" u="sng" dirty="0" smtClean="0"/>
              <a:t>Выбывают  из игры </a:t>
            </a:r>
            <a:r>
              <a:rPr lang="ru-RU" dirty="0" smtClean="0"/>
              <a:t>и садятся учащиеся, если: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    а)  профессия уже была названа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    б)  названа должность, а не профессия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    в)  назван статус (олигарх, авторитет и т.п.)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3.  Игра идет до тех пор, </a:t>
            </a:r>
            <a:r>
              <a:rPr lang="ru-RU" b="1" u="sng" dirty="0" smtClean="0"/>
              <a:t>пока не останется один </a:t>
            </a:r>
            <a:r>
              <a:rPr lang="ru-RU" dirty="0" smtClean="0"/>
              <a:t>победитель.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214313" y="228600"/>
            <a:ext cx="8551862" cy="771525"/>
          </a:xfrm>
        </p:spPr>
        <p:txBody>
          <a:bodyPr/>
          <a:lstStyle/>
          <a:p>
            <a:pPr algn="ctr" eaLnBrk="1" hangingPunct="1"/>
            <a:r>
              <a:rPr lang="ru-RU" sz="3600" smtClean="0"/>
              <a:t>В разных странах </a:t>
            </a:r>
            <a:br>
              <a:rPr lang="ru-RU" sz="3600" smtClean="0"/>
            </a:br>
            <a:r>
              <a:rPr lang="ru-RU" sz="3600" b="1" smtClean="0"/>
              <a:t>действуют разные классификации:</a:t>
            </a:r>
          </a:p>
        </p:txBody>
      </p:sp>
      <p:sp>
        <p:nvSpPr>
          <p:cNvPr id="15363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9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686300"/>
          </a:xfrm>
        </p:spPr>
        <p:txBody>
          <a:bodyPr>
            <a:normAutofit fontScale="925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dirty="0" smtClean="0"/>
              <a:t>По месту работы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dirty="0" smtClean="0"/>
              <a:t>По степени самостоятельно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dirty="0" smtClean="0"/>
              <a:t>По скорости продвижения по службе.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u="sng" dirty="0" smtClean="0"/>
              <a:t>По отраслям промышленности</a:t>
            </a:r>
            <a:r>
              <a:rPr lang="ru-RU" dirty="0" smtClean="0"/>
              <a:t>. Например в ШВЕЙНОЙ промышленности есть: </a:t>
            </a:r>
            <a:r>
              <a:rPr lang="ru-RU" i="1" dirty="0" smtClean="0"/>
              <a:t>модельеры, наладчики оборудования, слесари, художники, швеи-мотористки, экономисты, бухгалтеры…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??  Но разве можно примерить к своим интересам и склонностям отрасль промышленности?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       </a:t>
            </a:r>
            <a:r>
              <a:rPr lang="ru-RU" b="1" dirty="0" smtClean="0">
                <a:solidFill>
                  <a:srgbClr val="FF0000"/>
                </a:solidFill>
              </a:rPr>
              <a:t>ПРИМЕРИТЬ МОЖНО ТОЛЬКО ПРОФЕССИЮ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28625" y="3214688"/>
            <a:ext cx="5643563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ВАЖНО  ЗНАТЬ  КЛАССИФИКАЦИЮ  ПРОФЕССИЙ,  ПОСТРОЕНЫХ  </a:t>
            </a:r>
            <a:br>
              <a:rPr lang="ru-RU" dirty="0" smtClean="0"/>
            </a:br>
            <a:r>
              <a:rPr lang="ru-RU" dirty="0" smtClean="0"/>
              <a:t>НА  ОСНОВАНИИ СУЩЕСТВЕННЫХ  ПРИЗНАКОВ</a:t>
            </a:r>
            <a:endParaRPr lang="ru-RU" dirty="0"/>
          </a:p>
        </p:txBody>
      </p:sp>
      <p:sp>
        <p:nvSpPr>
          <p:cNvPr id="16387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9</a:t>
            </a:r>
          </a:p>
        </p:txBody>
      </p:sp>
      <p:sp>
        <p:nvSpPr>
          <p:cNvPr id="16388" name="Прямоугольник 6"/>
          <p:cNvSpPr>
            <a:spLocks noChangeArrowheads="1"/>
          </p:cNvSpPr>
          <p:nvPr/>
        </p:nvSpPr>
        <p:spPr bwMode="auto">
          <a:xfrm>
            <a:off x="5143500" y="3714750"/>
            <a:ext cx="37147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КЛИМОВ</a:t>
            </a:r>
            <a:r>
              <a:rPr lang="ru-RU">
                <a:latin typeface="Calibri" pitchFamily="34" charset="0"/>
              </a:rPr>
              <a:t> Евгений Александрович (род. 11.06.1930) </a:t>
            </a:r>
          </a:p>
          <a:p>
            <a:pPr>
              <a:buFontTx/>
              <a:buChar char="-"/>
            </a:pPr>
            <a:r>
              <a:rPr lang="ru-RU">
                <a:latin typeface="Calibri" pitchFamily="34" charset="0"/>
              </a:rPr>
              <a:t> отечественный психолог, крупный специалист в области психологии труда.</a:t>
            </a:r>
          </a:p>
          <a:p>
            <a:pPr>
              <a:buFontTx/>
              <a:buChar char="-"/>
            </a:pPr>
            <a:r>
              <a:rPr lang="ru-RU">
                <a:latin typeface="Calibri" pitchFamily="34" charset="0"/>
              </a:rPr>
              <a:t> Издал более 150 работ.</a:t>
            </a:r>
          </a:p>
        </p:txBody>
      </p:sp>
      <p:pic>
        <p:nvPicPr>
          <p:cNvPr id="16389" name="Picture 2" descr="C:\Documents and Settings\Oxana.HOME-26D7B77438\Рабочий стол\klimov_e_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3" y="928688"/>
            <a:ext cx="1916112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571500" y="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XVIII</a:t>
            </a:r>
            <a:r>
              <a:rPr lang="ru-RU" smtClean="0"/>
              <a:t> век, Татищев В.Н.</a:t>
            </a:r>
          </a:p>
        </p:txBody>
      </p:sp>
      <p:pic>
        <p:nvPicPr>
          <p:cNvPr id="17411" name="Picture 2" descr="C:\Documents and Settings\Oxana.HOME-26D7B77438\Рабочий стол\Tatishchev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286500" y="2000250"/>
            <a:ext cx="2222500" cy="2500313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28625" y="1643063"/>
            <a:ext cx="5286375" cy="5000625"/>
          </a:xfrm>
        </p:spPr>
        <p:txBody>
          <a:bodyPr>
            <a:normAutofit fontScale="925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u="sng" dirty="0" smtClean="0"/>
              <a:t>Нужные науки </a:t>
            </a:r>
            <a:r>
              <a:rPr lang="ru-RU" dirty="0" smtClean="0"/>
              <a:t>(образование, здравоохранение, экономика, право)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u="sng" dirty="0" smtClean="0"/>
              <a:t>Полезные науки </a:t>
            </a:r>
            <a:r>
              <a:rPr lang="ru-RU" dirty="0" smtClean="0"/>
              <a:t>(с/</a:t>
            </a:r>
            <a:r>
              <a:rPr lang="ru-RU" dirty="0" err="1" smtClean="0"/>
              <a:t>х</a:t>
            </a:r>
            <a:r>
              <a:rPr lang="ru-RU" dirty="0" smtClean="0"/>
              <a:t>, физика, биология, математика)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u="sng" dirty="0" smtClean="0"/>
              <a:t>Щегольские или увеселяющие </a:t>
            </a:r>
            <a:r>
              <a:rPr lang="ru-RU" dirty="0" smtClean="0"/>
              <a:t>науки (литература и искусство)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u="sng" dirty="0" smtClean="0"/>
              <a:t>Тщетные науки </a:t>
            </a:r>
            <a:r>
              <a:rPr lang="ru-RU" dirty="0" smtClean="0"/>
              <a:t>(алхимия, астрология)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b="1" u="sng" dirty="0" smtClean="0"/>
              <a:t>Вредительские науки </a:t>
            </a:r>
            <a:r>
              <a:rPr lang="ru-RU" dirty="0" smtClean="0"/>
              <a:t>(колдовство)</a:t>
            </a:r>
            <a:endParaRPr lang="ru-RU" dirty="0"/>
          </a:p>
        </p:txBody>
      </p:sp>
      <p:sp>
        <p:nvSpPr>
          <p:cNvPr id="17413" name="Нижний колонтитул 2"/>
          <p:cNvSpPr>
            <a:spLocks noGrp="1"/>
          </p:cNvSpPr>
          <p:nvPr>
            <p:ph type="ftr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9</a:t>
            </a:r>
          </a:p>
        </p:txBody>
      </p:sp>
      <p:sp>
        <p:nvSpPr>
          <p:cNvPr id="17414" name="Прямоугольник 6"/>
          <p:cNvSpPr>
            <a:spLocks noChangeArrowheads="1"/>
          </p:cNvSpPr>
          <p:nvPr/>
        </p:nvSpPr>
        <p:spPr bwMode="auto">
          <a:xfrm>
            <a:off x="6243638" y="4714875"/>
            <a:ext cx="29003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2400" b="1">
                <a:latin typeface="Tahoma" pitchFamily="34" charset="0"/>
              </a:rPr>
              <a:t>Тати́щев</a:t>
            </a:r>
            <a:endParaRPr lang="ru-RU" sz="2400" b="1">
              <a:latin typeface="Calibri" pitchFamily="34" charset="0"/>
            </a:endParaRPr>
          </a:p>
          <a:p>
            <a:r>
              <a:rPr lang="vi-VN" b="1">
                <a:latin typeface="Tahoma" pitchFamily="34" charset="0"/>
              </a:rPr>
              <a:t> Васи́лий Ники́тич</a:t>
            </a:r>
            <a:r>
              <a:rPr lang="ru-RU" b="1">
                <a:latin typeface="Calibri" pitchFamily="34" charset="0"/>
              </a:rPr>
              <a:t> </a:t>
            </a:r>
            <a:r>
              <a:rPr lang="vi-VN">
                <a:latin typeface="Tahoma" pitchFamily="34" charset="0"/>
              </a:rPr>
              <a:t> </a:t>
            </a: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1686-1750</a:t>
            </a:r>
          </a:p>
          <a:p>
            <a:pPr>
              <a:buFontTx/>
              <a:buChar char="-"/>
            </a:pPr>
            <a:r>
              <a:rPr lang="ru-RU">
                <a:latin typeface="Calibri" pitchFamily="34" charset="0"/>
              </a:rPr>
              <a:t> историк</a:t>
            </a:r>
          </a:p>
          <a:p>
            <a:pPr>
              <a:buFontTx/>
              <a:buChar char="-"/>
            </a:pPr>
            <a:r>
              <a:rPr lang="ru-RU">
                <a:latin typeface="Calibri" pitchFamily="34" charset="0"/>
              </a:rPr>
              <a:t> государственный деятель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зор на стекле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Узор на стекле</Template>
  <TotalTime>840</TotalTime>
  <Words>1160</Words>
  <Application>Microsoft Office PowerPoint</Application>
  <PresentationFormat>Экран (4:3)</PresentationFormat>
  <Paragraphs>353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4" baseType="lpstr">
      <vt:lpstr>Arial</vt:lpstr>
      <vt:lpstr>Calibri</vt:lpstr>
      <vt:lpstr>Wingdings</vt:lpstr>
      <vt:lpstr>Wingdings 2</vt:lpstr>
      <vt:lpstr>Tw Cen MT</vt:lpstr>
      <vt:lpstr>Symbol</vt:lpstr>
      <vt:lpstr>Tahoma</vt:lpstr>
      <vt:lpstr>Узор на стекле</vt:lpstr>
      <vt:lpstr>Профориентационное  занятие по курсу Г.В.Резапкиной</vt:lpstr>
      <vt:lpstr>Проверяем  задание «Психологический  кроссворд»</vt:lpstr>
      <vt:lpstr>Психология и выбор профессии</vt:lpstr>
      <vt:lpstr>Обращали ли  вы внимание, как быстро и безошибочно находит библиотекарь нужную читателю книгу?</vt:lpstr>
      <vt:lpstr>Классификация профессий  строится по своим законам</vt:lpstr>
      <vt:lpstr>Задание 1, стр. 32 «Назови профессию»</vt:lpstr>
      <vt:lpstr>В разных странах  действуют разные классификации:</vt:lpstr>
      <vt:lpstr>ВАЖНО  ЗНАТЬ  КЛАССИФИКАЦИЮ  ПРОФЕССИЙ,  ПОСТРОЕНЫХ   НА  ОСНОВАНИИ СУЩЕСТВЕННЫХ  ПРИЗНАКОВ</vt:lpstr>
      <vt:lpstr>XVIII век, Татищев В.Н.</vt:lpstr>
      <vt:lpstr>ЧЕТЫРЁХУРОВНЕВАЯ КЛАССИФИКАЦИЯ   КЛИМОВА</vt:lpstr>
      <vt:lpstr>Классификация  ПО  ПРЕДМЕТУ  ТРУДА</vt:lpstr>
      <vt:lpstr>Классификация  ПО  ПРЕДМЕТУ  ТРУДА</vt:lpstr>
      <vt:lpstr>Классификация  ПО  ПРЕДМЕТУ  ТРУДА</vt:lpstr>
      <vt:lpstr>Классификация  ПО  ПРЕДМЕТУ  ТРУДА</vt:lpstr>
      <vt:lpstr>Классификация  ПО  ПРЕДМЕТУ  ТРУДА</vt:lpstr>
      <vt:lpstr>Классификация  ПО  ЦЕЛЯМ  ТРУДА</vt:lpstr>
      <vt:lpstr>Классификация  ПО  ЦЕЛЯМ  ТРУДА</vt:lpstr>
      <vt:lpstr>Классификация  ПО  ЦЕЛЯМ  ТРУДА</vt:lpstr>
      <vt:lpstr>Классификация   ПО  ОРУДИЯМ И СРЕДСТВАМ  ТРУДА</vt:lpstr>
      <vt:lpstr>Классификация   ПО  УСЛОВИЯМ  ТРУДА</vt:lpstr>
      <vt:lpstr>Задание 3, стр. 32  «Пирамида  Климова»</vt:lpstr>
      <vt:lpstr>Любую  профессию  можно  обозначить  формулой  их  4-х  букв, каждая из которых обозначает соответствующий признак</vt:lpstr>
      <vt:lpstr>Комментарий:</vt:lpstr>
      <vt:lpstr> ДОМАШНЕЕ   ЗАДАНИЕ</vt:lpstr>
      <vt:lpstr>Слайд 25</vt:lpstr>
      <vt:lpstr>Литература: Г.В.Резапкина, Психология и выбор профессии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и выбор профессии</dc:title>
  <dc:creator>Detkovskaya O.V.</dc:creator>
  <cp:lastModifiedBy>Detkovskaya </cp:lastModifiedBy>
  <cp:revision>184</cp:revision>
  <dcterms:created xsi:type="dcterms:W3CDTF">2010-09-02T10:15:44Z</dcterms:created>
  <dcterms:modified xsi:type="dcterms:W3CDTF">2012-07-01T17:38:34Z</dcterms:modified>
</cp:coreProperties>
</file>