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310" r:id="rId2"/>
    <p:sldId id="313" r:id="rId3"/>
    <p:sldId id="309" r:id="rId4"/>
    <p:sldId id="314" r:id="rId5"/>
    <p:sldId id="315" r:id="rId6"/>
    <p:sldId id="317" r:id="rId7"/>
    <p:sldId id="316" r:id="rId8"/>
    <p:sldId id="318" r:id="rId9"/>
    <p:sldId id="319" r:id="rId10"/>
    <p:sldId id="320" r:id="rId11"/>
    <p:sldId id="321" r:id="rId12"/>
    <p:sldId id="322" r:id="rId13"/>
    <p:sldId id="297" r:id="rId14"/>
    <p:sldId id="298" r:id="rId15"/>
    <p:sldId id="323" r:id="rId16"/>
    <p:sldId id="311" r:id="rId17"/>
    <p:sldId id="32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82" autoAdjust="0"/>
  </p:normalViewPr>
  <p:slideViewPr>
    <p:cSldViewPr>
      <p:cViewPr varScale="1">
        <p:scale>
          <a:sx n="68" d="100"/>
          <a:sy n="68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BEBADB-BDAB-438B-BA9D-9668C36CDF23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423294-6574-44DF-8ED3-9AB9BA647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AE5D67-6605-4EB4-B207-B25AB947A2A4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3F7E3C-F9FA-49B5-908C-C7D4D0D0A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DA907D-01FD-41B1-BA0B-5E34019CE16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EF8843-07D4-4D9E-BA3B-4B806D1131C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21214E-50D6-41AE-88CD-2B12055273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839B21-6585-4AC9-8FBB-D72EBB507D16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68A221-91CD-480B-AE14-C06EB6BC6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EB62B-35BF-4CFC-A640-8FE3B3178D4C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292F2-30D2-41CA-ADB2-BCA6ADF0B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3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61958-EBB8-4AEC-A6F5-C5666088DDCB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F9279-98A4-4258-9278-D3108C9B8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60636-3C7F-4018-9648-F307046FB641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64C4-CCDD-4E68-8BAC-555795AE7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3" y="2743203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0C503-2650-4CE9-B64F-E76A46FF3612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6F24F9-9AF5-4C4F-B273-D9F91CAC8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232EB4-FE1E-40A2-A585-2BFFC5474F5B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9A506E-FFBC-4A2A-B688-826C69065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2"/>
            <a:ext cx="8153400" cy="86995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FA6F00-099B-4FAF-9914-90CA8F97CF3E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8F450E-85D7-4B15-8AE1-FC6D358F1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4910-8CFC-4297-BBD5-E4D31D306E9E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D0C39-EF36-47C2-AC0A-266AB89E9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2A6E7-0E2B-4A38-AD64-0B91251E564B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2F0A2AA-3A61-4E7C-9E09-06DFCE745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2"/>
            <a:ext cx="8077200" cy="869951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EF100-19C6-4320-92A3-F48904F8457D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F9806-8219-45FB-A1C5-95FDD10B4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E838FE-B494-4F6F-A812-6CABDB1B8C57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E80AE46-75BD-4291-BDFD-5495BA7B9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3990F1-4EAE-4550-9C08-0AB383FCF54F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Урок 15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8B44EA-BACD-405D-90A9-BDC8A6369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09" r:id="rId2"/>
    <p:sldLayoutId id="2147483714" r:id="rId3"/>
    <p:sldLayoutId id="2147483715" r:id="rId4"/>
    <p:sldLayoutId id="2147483716" r:id="rId5"/>
    <p:sldLayoutId id="2147483710" r:id="rId6"/>
    <p:sldLayoutId id="2147483717" r:id="rId7"/>
    <p:sldLayoutId id="2147483711" r:id="rId8"/>
    <p:sldLayoutId id="2147483718" r:id="rId9"/>
    <p:sldLayoutId id="2147483712" r:id="rId10"/>
    <p:sldLayoutId id="214748371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B587C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enesis-book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250" y="5516563"/>
            <a:ext cx="7524750" cy="6858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400" b="1" dirty="0" smtClean="0">
                <a:latin typeface="+mj-lt"/>
              </a:rPr>
              <a:t>Презентация  подготовлена  педагогом-психологом  ГОУ ЦО № 771,  г.Москвы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400" b="1" dirty="0" smtClean="0">
                <a:latin typeface="+mj-lt"/>
              </a:rPr>
              <a:t>ДЕТКОВСКОЙ  ОКСАНОЙ  ВЛАДИМИРОВНОЙ</a:t>
            </a:r>
            <a:endParaRPr lang="ru-RU" sz="6400" b="1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Профориентационное  занятие</a:t>
            </a:r>
            <a:br>
              <a:rPr lang="ru-RU" b="1" spc="150" dirty="0" smtClean="0">
                <a:solidFill>
                  <a:srgbClr val="002060"/>
                </a:solidFill>
                <a:latin typeface="+mn-lt"/>
              </a:rPr>
            </a:b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по курсу Г.В.Резапкиной</a:t>
            </a:r>
            <a:endParaRPr lang="ru-RU" b="1" spc="15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220" name="Нижний колонтитул 4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pic>
        <p:nvPicPr>
          <p:cNvPr id="1026" name="Picture 2" descr="C:\Users\Oxana\Desktop\untitled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548680"/>
            <a:ext cx="3600400" cy="34694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3, стр. 50</a:t>
            </a:r>
            <a:br>
              <a:rPr lang="ru-RU" dirty="0" smtClean="0"/>
            </a:br>
            <a:r>
              <a:rPr lang="ru-RU" sz="3600" b="1" dirty="0" smtClean="0"/>
              <a:t>Методика «Моё здоровье»</a:t>
            </a:r>
            <a:endParaRPr lang="ru-RU" sz="3600" b="1" dirty="0"/>
          </a:p>
        </p:txBody>
      </p:sp>
      <p:sp>
        <p:nvSpPr>
          <p:cNvPr id="18435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684213" y="6492875"/>
            <a:ext cx="54197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18436" name="Содержимое 5"/>
          <p:cNvSpPr>
            <a:spLocks noGrp="1"/>
          </p:cNvSpPr>
          <p:nvPr>
            <p:ph sz="quarter" idx="1"/>
          </p:nvPr>
        </p:nvSpPr>
        <p:spPr>
          <a:xfrm>
            <a:off x="323850" y="1628775"/>
            <a:ext cx="8820150" cy="1512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Прочитайте утверждения и подумайте, насколько они похожи на ваши собственные ощущения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0338" y="1628775"/>
            <a:ext cx="4175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438" name="Прямоугольник 7"/>
          <p:cNvSpPr>
            <a:spLocks noChangeArrowheads="1"/>
          </p:cNvSpPr>
          <p:nvPr/>
        </p:nvSpPr>
        <p:spPr bwMode="auto">
          <a:xfrm>
            <a:off x="323850" y="2852738"/>
            <a:ext cx="842486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Обработка и интерпретация результатов:</a:t>
            </a:r>
          </a:p>
          <a:p>
            <a:endParaRPr lang="ru-RU" sz="2400" b="1" i="1">
              <a:latin typeface="Calibri" pitchFamily="34" charset="0"/>
            </a:endParaRPr>
          </a:p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8 -10 </a:t>
            </a:r>
            <a:r>
              <a:rPr lang="ru-RU" sz="2400">
                <a:latin typeface="Calibri" pitchFamily="34" charset="0"/>
              </a:rPr>
              <a:t>положительных ответов — сигнал неблагополучия. Обратите внимание на свой образ жизни, режим труда и отдыха.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11-12</a:t>
            </a:r>
            <a:r>
              <a:rPr lang="ru-RU" sz="2400">
                <a:latin typeface="Calibri" pitchFamily="34" charset="0"/>
              </a:rPr>
              <a:t> – уделите внимание своему самочувствию. Если вы намерены выбрать работу, связанную с хроническими нервно-эмоциональными и физическими нагрузками, проконсультируйтесь с врачом.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4927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Десять шагов уверенности в себе</a:t>
            </a:r>
            <a:endParaRPr lang="ru-RU" dirty="0"/>
          </a:p>
        </p:txBody>
      </p:sp>
      <p:sp>
        <p:nvSpPr>
          <p:cNvPr id="19459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0" y="692150"/>
            <a:ext cx="9144000" cy="6381750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1. </a:t>
            </a:r>
            <a:r>
              <a:rPr lang="ru-RU" sz="2000" u="sng" smtClean="0"/>
              <a:t>Признайтесь себе в своих сильных и слабых сторонах </a:t>
            </a:r>
            <a:r>
              <a:rPr lang="ru-RU" sz="2000" smtClean="0"/>
              <a:t>и соответственно сформулируйте, чего вы хотите от жизни.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2. </a:t>
            </a:r>
            <a:r>
              <a:rPr lang="ru-RU" sz="2000" u="sng" smtClean="0"/>
              <a:t>Никогда не говорите о себе плохо</a:t>
            </a:r>
            <a:r>
              <a:rPr lang="ru-RU" sz="2000" smtClean="0"/>
              <a:t>, за вас это сделают другие.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3. </a:t>
            </a:r>
            <a:r>
              <a:rPr lang="ru-RU" sz="2000" u="sng" smtClean="0"/>
              <a:t>Позволяйте себе расслабиться</a:t>
            </a:r>
            <a:r>
              <a:rPr lang="ru-RU" sz="2000" smtClean="0"/>
              <a:t>, прислушаться к своим мыслям, заняться тем, что вам по душе.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4. Ваши друзья и близкие тоже испытывают неуверенность. </a:t>
            </a:r>
            <a:r>
              <a:rPr lang="ru-RU" sz="2000" u="sng" smtClean="0"/>
              <a:t>Постарайтесь им помочь</a:t>
            </a:r>
            <a:r>
              <a:rPr lang="ru-RU" sz="2000" smtClean="0"/>
              <a:t>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5. Наметьте для себя </a:t>
            </a:r>
            <a:r>
              <a:rPr lang="ru-RU" sz="2000" u="sng" smtClean="0"/>
              <a:t>две-три главные цели в жизни</a:t>
            </a:r>
            <a:r>
              <a:rPr lang="ru-RU" sz="2000" smtClean="0"/>
              <a:t>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6. Подумайте, какие </a:t>
            </a:r>
            <a:r>
              <a:rPr lang="ru-RU" sz="2000" u="sng" smtClean="0"/>
              <a:t>промежуточные задачи надо решить</a:t>
            </a:r>
            <a:r>
              <a:rPr lang="ru-RU" sz="2000" smtClean="0"/>
              <a:t>, чтобы достичь главных целей.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7. Решите, что необходимо предпринять для их достижения, и </a:t>
            </a:r>
            <a:r>
              <a:rPr lang="ru-RU" sz="2000" u="sng" smtClean="0"/>
              <a:t>выполняйте свое решение.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8. </a:t>
            </a:r>
            <a:r>
              <a:rPr lang="ru-RU" sz="2000" u="sng" smtClean="0"/>
              <a:t>Радуйтесь каждому своему успеху </a:t>
            </a:r>
            <a:r>
              <a:rPr lang="ru-RU" sz="2000" smtClean="0"/>
              <a:t>на пути к этим целям, хвалите себя.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9. Помните, что вы — воплощение надежд ваших родителей, вы — образ и подобие Бога, </a:t>
            </a:r>
            <a:r>
              <a:rPr lang="ru-RU" sz="2000" u="sng" smtClean="0"/>
              <a:t>вы — творец своей жизни</a:t>
            </a:r>
            <a:r>
              <a:rPr lang="ru-RU" sz="2000" smtClean="0"/>
              <a:t>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2000" smtClean="0"/>
              <a:t>10. Если вы уверены в себе, то препятствие станет для вас вызовом, а</a:t>
            </a:r>
            <a:r>
              <a:rPr lang="ru-RU" sz="2000" u="sng" smtClean="0"/>
              <a:t> вызов побуждает к действиям</a:t>
            </a:r>
            <a:r>
              <a:rPr lang="ru-RU" sz="200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ПОМНИТЕ:</a:t>
            </a:r>
          </a:p>
        </p:txBody>
      </p:sp>
      <p:sp>
        <p:nvSpPr>
          <p:cNvPr id="20483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39750" y="1844675"/>
            <a:ext cx="8153400" cy="4824413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Настоящий профессионал бережно относится к своему инструменту, будь то компьютер, скальпель, фотоаппарат или станок. </a:t>
            </a: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solidFill>
                  <a:srgbClr val="FFC000"/>
                </a:solidFill>
              </a:rPr>
              <a:t>Наш организм — больше, чем инструмент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 И самое главное, он дается нам один раз на всю жизнь. </a:t>
            </a:r>
          </a:p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Ваше здоровье — этот один из факторов успешной профессиональной карьеры.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Конспект  урока  №15</a:t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ПРОФЕССИЯ И ЗДОРОВЬЕ</a:t>
            </a:r>
            <a:endParaRPr lang="ru-RU" dirty="0"/>
          </a:p>
        </p:txBody>
      </p:sp>
      <p:sp>
        <p:nvSpPr>
          <p:cNvPr id="2150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3492500" y="6237288"/>
            <a:ext cx="54197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28625" y="1857375"/>
            <a:ext cx="8715375" cy="5000625"/>
          </a:xfrm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Непосильная работа и безделье так же вредны для здоровья,  как избыток или дефицит сна и пищи.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Нелюбимая работа может спровоцировать болезнь.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Почти все профессии предъявляют свои требования к человеку. Условно их можно разделить на: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</a:t>
            </a:r>
            <a:r>
              <a:rPr lang="ru-RU" u="sng" dirty="0" smtClean="0"/>
              <a:t>Двигательные</a:t>
            </a:r>
            <a:r>
              <a:rPr lang="ru-RU" dirty="0" smtClean="0"/>
              <a:t> (координация движений, выносливость)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</a:t>
            </a:r>
            <a:r>
              <a:rPr lang="ru-RU" u="sng" dirty="0" smtClean="0"/>
              <a:t>Анализаторные</a:t>
            </a:r>
            <a:r>
              <a:rPr lang="ru-RU" dirty="0" smtClean="0"/>
              <a:t> (зрение, слух, обоняние)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</a:t>
            </a:r>
            <a:r>
              <a:rPr lang="ru-RU" u="sng" dirty="0" smtClean="0"/>
              <a:t>Нервно-психические</a:t>
            </a:r>
            <a:r>
              <a:rPr lang="ru-RU" dirty="0" smtClean="0"/>
              <a:t> (уравновешенность н.с., её сила и подвижность)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</a:t>
            </a:r>
            <a:r>
              <a:rPr lang="ru-RU" u="sng" dirty="0" smtClean="0"/>
              <a:t>Интеллектуальные</a:t>
            </a:r>
            <a:r>
              <a:rPr lang="ru-RU" dirty="0" smtClean="0"/>
              <a:t> (свойства М, В, П)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По условиям труда врачи делят профессии на 4 группы (</a:t>
            </a:r>
            <a:r>
              <a:rPr lang="ru-RU" i="1" dirty="0" smtClean="0"/>
              <a:t>ЗАПИСАТЬ В ТЕТР.РЕЗАПКИНОЙ</a:t>
            </a:r>
            <a:r>
              <a:rPr lang="ru-RU" dirty="0" smtClean="0"/>
              <a:t>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Бытовые условия (секретарь)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Умеренное неблагоприятное воздействие (продавец)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Одновременное воздействие нескольких неблагоприятных факторов (инспектор ГИБДД)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Тяжелые или вредные условия труда (шахтер)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22531" name="Содержимое 3"/>
          <p:cNvSpPr>
            <a:spLocks noGrp="1"/>
          </p:cNvSpPr>
          <p:nvPr>
            <p:ph sz="quarter" idx="1"/>
          </p:nvPr>
        </p:nvSpPr>
        <p:spPr>
          <a:xfrm>
            <a:off x="611188" y="260350"/>
            <a:ext cx="8153400" cy="971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Результаты </a:t>
            </a:r>
            <a:r>
              <a:rPr lang="ru-RU" sz="3600" smtClean="0"/>
              <a:t>исследований</a:t>
            </a:r>
            <a:r>
              <a:rPr lang="ru-RU" smtClean="0"/>
              <a:t> (</a:t>
            </a:r>
            <a:r>
              <a:rPr lang="ru-RU" b="1" u="sng" smtClean="0"/>
              <a:t>пример</a:t>
            </a:r>
            <a:r>
              <a:rPr lang="ru-RU" smtClean="0"/>
              <a:t>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2060575"/>
          <a:ext cx="8429625" cy="3679825"/>
        </p:xfrm>
        <a:graphic>
          <a:graphicData uri="http://schemas.openxmlformats.org/drawingml/2006/table">
            <a:tbl>
              <a:tblPr/>
              <a:tblGrid>
                <a:gridCol w="1235075"/>
                <a:gridCol w="2427288"/>
                <a:gridCol w="2441575"/>
                <a:gridCol w="2325687"/>
              </a:tblGrid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№  урока,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Номер 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название  упражнения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Результаты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исследований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Примечания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36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Урок № 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№ 2: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«Медицинские ограничения проф.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пригодности»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Мне противопоказаны (условия работы):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1263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№3: Методика «Моё  здоровье»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 меня нет /есть поводы для беспокойства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Ск.баллов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w Cen MT" pitchFamily="34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=15б.)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 и более – есть повод для беспокойства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 </a:t>
            </a:r>
            <a:r>
              <a:rPr lang="ru-RU" smtClean="0">
                <a:solidFill>
                  <a:srgbClr val="FF0000"/>
                </a:solidFill>
              </a:rPr>
              <a:t>ДОМАШНЕЕ   ЗАДАНИЕ</a:t>
            </a:r>
          </a:p>
        </p:txBody>
      </p:sp>
      <p:sp>
        <p:nvSpPr>
          <p:cNvPr id="2355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23556" name="Содержимое 3"/>
          <p:cNvSpPr>
            <a:spLocks noGrp="1"/>
          </p:cNvSpPr>
          <p:nvPr>
            <p:ph sz="quarter" idx="1"/>
          </p:nvPr>
        </p:nvSpPr>
        <p:spPr>
          <a:xfrm>
            <a:off x="214313" y="2428875"/>
            <a:ext cx="8715375" cy="285750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3600" smtClean="0"/>
              <a:t>Стр. 52, № 4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3600" smtClean="0"/>
              <a:t>Выучить  определения из конспекта.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4963" y="4714875"/>
            <a:ext cx="7315200" cy="685800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Всем  спасибо  за  внимание !!!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24579" name="Нижний колонтитул 2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60513" y="0"/>
            <a:ext cx="7583487" cy="4568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u="sng" spc="200" dirty="0" smtClean="0"/>
              <a:t>Литература:</a:t>
            </a:r>
            <a:r>
              <a:rPr lang="ru-RU" sz="3200" spc="200" dirty="0" smtClean="0"/>
              <a:t/>
            </a:r>
            <a:br>
              <a:rPr lang="ru-RU" sz="3200" spc="200" dirty="0" smtClean="0"/>
            </a:br>
            <a:r>
              <a:rPr lang="ru-RU" sz="2800" spc="200" dirty="0" smtClean="0"/>
              <a:t>Г.В.</a:t>
            </a:r>
            <a:r>
              <a:rPr lang="ru-RU" sz="2800" b="1" spc="200" dirty="0" smtClean="0"/>
              <a:t>Резапкина, Психология и выбор профессии</a:t>
            </a:r>
            <a:endParaRPr lang="ru-RU" sz="3200" b="1" spc="200" dirty="0"/>
          </a:p>
        </p:txBody>
      </p:sp>
      <p:sp>
        <p:nvSpPr>
          <p:cNvPr id="37891" name="Содержимое 3"/>
          <p:cNvSpPr>
            <a:spLocks noGrp="1"/>
          </p:cNvSpPr>
          <p:nvPr>
            <p:ph sz="quarter" idx="2"/>
          </p:nvPr>
        </p:nvSpPr>
        <p:spPr>
          <a:xfrm>
            <a:off x="4500563" y="1785938"/>
            <a:ext cx="424338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Издательство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«ГЕНЕЗИС»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682-60-51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682-54-42</a:t>
            </a: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hlinkClick r:id="rId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hlinkClick r:id="rId2"/>
              </a:rPr>
              <a:t>www.genesis-book.ru</a:t>
            </a:r>
            <a:r>
              <a:rPr lang="en-US" sz="3600" smtClean="0"/>
              <a:t> </a:t>
            </a:r>
            <a:endParaRPr lang="ru-RU" sz="3200" smtClean="0"/>
          </a:p>
        </p:txBody>
      </p:sp>
      <p:sp>
        <p:nvSpPr>
          <p:cNvPr id="37893" name="Нижний колонтитул 6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</a:t>
            </a:r>
            <a:r>
              <a:rPr lang="ru-RU" smtClean="0"/>
              <a:t>15</a:t>
            </a:r>
            <a:endParaRPr lang="ru-RU" smtClean="0"/>
          </a:p>
        </p:txBody>
      </p:sp>
      <p:pic>
        <p:nvPicPr>
          <p:cNvPr id="3" name="Picture 6" descr="C:\Users\Oxana\Desktop\1887705_Psihologiya_i_vybor_professii_programma_predprofilnoj_podgotovki_Uchebno-metodicheskoe_posob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44675"/>
            <a:ext cx="237648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2" descr="C:\Documents and Settings\Oxana.HOME-26D7B77438\Рабочий стол\IMG_369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08175" y="3213100"/>
            <a:ext cx="2179638" cy="30813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одзаголовок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71863"/>
          </a:xfrm>
        </p:spPr>
        <p:txBody>
          <a:bodyPr/>
          <a:lstStyle/>
          <a:p>
            <a:pPr algn="ctr" eaLnBrk="1" hangingPunct="1"/>
            <a:r>
              <a:rPr lang="ru-RU" smtClean="0"/>
              <a:t>РАЗДЕЛ </a:t>
            </a:r>
            <a:r>
              <a:rPr lang="en-US" smtClean="0"/>
              <a:t> </a:t>
            </a:r>
            <a:r>
              <a:rPr lang="ru-RU" smtClean="0"/>
              <a:t> 2</a:t>
            </a:r>
          </a:p>
          <a:p>
            <a:pPr algn="ctr" eaLnBrk="1" hangingPunct="1"/>
            <a:r>
              <a:rPr lang="ru-RU" smtClean="0"/>
              <a:t>ЧТО  Я  ЗНАЮ  О  МИРЕ  ПРОФЕССИЙ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u="sng" smtClean="0"/>
              <a:t>Урок № 15</a:t>
            </a:r>
          </a:p>
          <a:p>
            <a:pPr eaLnBrk="1" hangingPunct="1"/>
            <a:r>
              <a:rPr lang="ru-RU" sz="3500" b="1" smtClean="0">
                <a:solidFill>
                  <a:srgbClr val="FFC000"/>
                </a:solidFill>
              </a:rPr>
              <a:t>ПРОФЕССИЯ  И  ЗДОРОВЬЕ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Психология и выбор профессии</a:t>
            </a:r>
            <a:endParaRPr lang="ru-RU" dirty="0"/>
          </a:p>
        </p:txBody>
      </p:sp>
      <p:sp>
        <p:nvSpPr>
          <p:cNvPr id="10244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755650" y="6308725"/>
            <a:ext cx="5421313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11267" name="Содержимое 3"/>
          <p:cNvSpPr>
            <a:spLocks noGrp="1"/>
          </p:cNvSpPr>
          <p:nvPr>
            <p:ph sz="quarter" idx="1"/>
          </p:nvPr>
        </p:nvSpPr>
        <p:spPr>
          <a:xfrm>
            <a:off x="395288" y="2205038"/>
            <a:ext cx="8515350" cy="3311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i="1" smtClean="0"/>
              <a:t>«Чтобы люди находили счастье в своей работе, необходимы три условия: </a:t>
            </a:r>
          </a:p>
          <a:p>
            <a:pPr eaLnBrk="1" hangingPunct="1"/>
            <a:r>
              <a:rPr lang="ru-RU" sz="3200" b="1" i="1" smtClean="0"/>
              <a:t>работа должна быть им по силам, </a:t>
            </a:r>
          </a:p>
          <a:p>
            <a:pPr eaLnBrk="1" hangingPunct="1"/>
            <a:r>
              <a:rPr lang="ru-RU" sz="3200" b="1" i="1" smtClean="0"/>
              <a:t>она не должна быть изнуряющей, </a:t>
            </a:r>
          </a:p>
          <a:p>
            <a:pPr eaLnBrk="1" hangingPunct="1"/>
            <a:r>
              <a:rPr lang="ru-RU" sz="3200" b="1" i="1" smtClean="0"/>
              <a:t>и ей должен сопутствовать успех».</a:t>
            </a:r>
            <a:endParaRPr lang="ru-RU" sz="3200" smtClean="0"/>
          </a:p>
        </p:txBody>
      </p:sp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6011863" y="5300663"/>
            <a:ext cx="27003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i="1">
                <a:latin typeface="Calibri" pitchFamily="34" charset="0"/>
              </a:rPr>
              <a:t>Дж. Рескин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z="3100" smtClean="0">
                <a:solidFill>
                  <a:srgbClr val="FF0000"/>
                </a:solidFill>
              </a:rPr>
              <a:t>Записать  в  тетрадь  для  конспектов:</a:t>
            </a:r>
            <a:endParaRPr lang="ru-RU" smtClean="0"/>
          </a:p>
        </p:txBody>
      </p:sp>
      <p:sp>
        <p:nvSpPr>
          <p:cNvPr id="1229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12292" name="Содержимое 3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569325" cy="44958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C000"/>
                </a:solidFill>
              </a:rPr>
              <a:t>Непосильная работа и безделье так же вредны для здоровья,  как избыток или дефицит сна и пищи.</a:t>
            </a:r>
          </a:p>
          <a:p>
            <a:pPr eaLnBrk="1" hangingPunct="1">
              <a:buFont typeface="Wingdings" pitchFamily="2" charset="2"/>
              <a:buNone/>
            </a:pPr>
            <a:endParaRPr lang="ru-RU" sz="3200" smtClean="0">
              <a:solidFill>
                <a:srgbClr val="FFC000"/>
              </a:solidFill>
            </a:endParaRPr>
          </a:p>
          <a:p>
            <a:pPr eaLnBrk="1" hangingPunct="1"/>
            <a:r>
              <a:rPr lang="ru-RU" sz="3200" smtClean="0">
                <a:solidFill>
                  <a:srgbClr val="FFC000"/>
                </a:solidFill>
              </a:rPr>
              <a:t>Нелюбимая работа может спровоцировать болезнь.</a:t>
            </a:r>
          </a:p>
        </p:txBody>
      </p:sp>
      <p:pic>
        <p:nvPicPr>
          <p:cNvPr id="12293" name="Picture 2" descr="C:\Users\Oxana\Desktop\nightshif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4652963"/>
            <a:ext cx="316706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153400" cy="5300662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solidFill>
                  <a:srgbClr val="FFC000"/>
                </a:solidFill>
              </a:rPr>
              <a:t>Почти все профессии предъявляют свои требования к человеку. Условно их можно разделить на: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u="sng" dirty="0" smtClean="0">
                <a:solidFill>
                  <a:srgbClr val="FFC000"/>
                </a:solidFill>
              </a:rPr>
              <a:t>Двигательные</a:t>
            </a:r>
            <a:r>
              <a:rPr lang="ru-RU" dirty="0" smtClean="0">
                <a:solidFill>
                  <a:srgbClr val="FFC000"/>
                </a:solidFill>
              </a:rPr>
              <a:t> (координация движений, выносливость)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u="sng" dirty="0" smtClean="0">
                <a:solidFill>
                  <a:srgbClr val="FFC000"/>
                </a:solidFill>
              </a:rPr>
              <a:t>Анализаторные</a:t>
            </a:r>
            <a:r>
              <a:rPr lang="ru-RU" dirty="0" smtClean="0">
                <a:solidFill>
                  <a:srgbClr val="FFC000"/>
                </a:solidFill>
              </a:rPr>
              <a:t> (зрение, слух, обоняние)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u="sng" dirty="0" smtClean="0">
                <a:solidFill>
                  <a:srgbClr val="FFC000"/>
                </a:solidFill>
              </a:rPr>
              <a:t>Нервно-психические</a:t>
            </a:r>
            <a:r>
              <a:rPr lang="ru-RU" dirty="0" smtClean="0">
                <a:solidFill>
                  <a:srgbClr val="FFC000"/>
                </a:solidFill>
              </a:rPr>
              <a:t> (уравновешенность н.с., её сила и подвижность)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u="sng" dirty="0" smtClean="0">
                <a:solidFill>
                  <a:srgbClr val="FFC000"/>
                </a:solidFill>
              </a:rPr>
              <a:t>Интеллектуальные</a:t>
            </a:r>
            <a:r>
              <a:rPr lang="ru-RU" dirty="0" smtClean="0">
                <a:solidFill>
                  <a:srgbClr val="FFC000"/>
                </a:solidFill>
              </a:rPr>
              <a:t> (свойства М, В, П)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z="3100" smtClean="0">
                <a:solidFill>
                  <a:srgbClr val="FF0000"/>
                </a:solidFill>
              </a:rPr>
              <a:t>Записать  в  тетрадь  для  конспектов:</a:t>
            </a:r>
            <a:endParaRPr lang="ru-RU" smtClean="0"/>
          </a:p>
        </p:txBody>
      </p:sp>
      <p:pic>
        <p:nvPicPr>
          <p:cNvPr id="13316" name="Picture 2" descr="C:\Users\Oxana\Desktop\previe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2133600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" descr="C:\Users\Oxana\Desktop\Hearing-Los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3500438"/>
            <a:ext cx="1223962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C:\Users\Oxana\Desktop\1309071575_1pamyat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588" y="5373688"/>
            <a:ext cx="2087562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ГРУППА  РИСКА:</a:t>
            </a:r>
          </a:p>
        </p:txBody>
      </p:sp>
      <p:sp>
        <p:nvSpPr>
          <p:cNvPr id="1433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95288" y="1844675"/>
            <a:ext cx="83693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Особую группу риска составляют люди с завышенным уровнем притязания — те, которые стремятся занять место, не соответствующее их возможностям.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По условиям труда врачи делят профессии на 4 группы (</a:t>
            </a:r>
            <a:r>
              <a:rPr lang="ru-RU" i="1" dirty="0" smtClean="0">
                <a:solidFill>
                  <a:srgbClr val="FFC000"/>
                </a:solidFill>
              </a:rPr>
              <a:t>ЗАПИСАТЬ В ТЕТР.РЕЗАПКИНОЙ</a:t>
            </a:r>
            <a:r>
              <a:rPr lang="ru-RU" dirty="0" smtClean="0">
                <a:solidFill>
                  <a:srgbClr val="FFC000"/>
                </a:solidFill>
              </a:rPr>
              <a:t>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Бытовые условия (секретарь)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Умеренное неблагоприятное воздействие (продавец)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Одновременное воздействие нескольких неблагоприятных факторов (инспектор ППС)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Тяжелые или вредные условия труда (шахтер)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1536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z="3100" smtClean="0">
                <a:solidFill>
                  <a:srgbClr val="FF0000"/>
                </a:solidFill>
              </a:rPr>
              <a:t>Записать  в  тетрадь  для  конспектов:</a:t>
            </a:r>
            <a:endParaRPr lang="ru-RU" smtClean="0"/>
          </a:p>
        </p:txBody>
      </p:sp>
      <p:pic>
        <p:nvPicPr>
          <p:cNvPr id="15365" name="Picture 3" descr="C:\Users\Oxana\Desktop\2012-01-16_2259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2636838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 descr="C:\Users\Oxana\Desktop\Img03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24750" y="2565400"/>
            <a:ext cx="140970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5" descr="C:\Users\Oxana\Desktop\untitled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4750" y="4094163"/>
            <a:ext cx="935038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6" descr="C:\Users\Oxana\Desktop\151064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24750" y="5229225"/>
            <a:ext cx="1008063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2, стр. 49</a:t>
            </a:r>
            <a:br>
              <a:rPr lang="ru-RU" dirty="0" smtClean="0"/>
            </a:br>
            <a:r>
              <a:rPr lang="ru-RU" sz="2700" dirty="0" smtClean="0"/>
              <a:t>«Медицинские ограничения профессиональной пригодности»</a:t>
            </a:r>
            <a:endParaRPr lang="ru-RU" sz="2700" dirty="0"/>
          </a:p>
        </p:txBody>
      </p:sp>
      <p:sp>
        <p:nvSpPr>
          <p:cNvPr id="16387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684213" y="6492875"/>
            <a:ext cx="54197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16388" name="Содержимое 5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820150" cy="1512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  </a:t>
            </a:r>
            <a:r>
              <a:rPr lang="ru-RU" sz="2800" smtClean="0"/>
              <a:t>Отметьте факторы, которые могут ограничить ваш   профессиональный выбор.</a:t>
            </a:r>
            <a:endParaRPr lang="ru-RU" sz="4400" smtClean="0"/>
          </a:p>
        </p:txBody>
      </p:sp>
      <p:sp>
        <p:nvSpPr>
          <p:cNvPr id="7" name="TextBox 6"/>
          <p:cNvSpPr txBox="1"/>
          <p:nvPr/>
        </p:nvSpPr>
        <p:spPr>
          <a:xfrm>
            <a:off x="2700338" y="1628775"/>
            <a:ext cx="4175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6390" name="Picture 2" descr="C:\Users\Oxana\Desktop\2012-01-16_2306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2781300"/>
            <a:ext cx="8504237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0"/>
            <a:ext cx="81534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Связь между здоровьем человека и его эмоциями и характером</a:t>
            </a:r>
            <a:endParaRPr lang="ru-RU" dirty="0"/>
          </a:p>
        </p:txBody>
      </p:sp>
      <p:sp>
        <p:nvSpPr>
          <p:cNvPr id="1741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23850" y="1700213"/>
            <a:ext cx="8569325" cy="5157787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Зависть, гнев и раздражение уносят жизней больше, чем эпидемии.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Остатки здоровья отнимают вредные привычки: алкоголизм, курение, лень и обжорство, свойственные людям слабым и безвольным.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Привычки формируются в детстве, поэтому в старшем возрасте нужны значительные усилия, чтобы избавится от тех, которые будут мешать всю жизнь, и сформировать те, которые помогут сохранить здоровье и достичь успеха.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Оценить состояние своего здоровья вам поможет следующая методика.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зор на стекл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Узор на стекле</Template>
  <TotalTime>923</TotalTime>
  <Words>884</Words>
  <Application>Microsoft Office PowerPoint</Application>
  <PresentationFormat>Экран (4:3)</PresentationFormat>
  <Paragraphs>130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Узор на стекле</vt:lpstr>
      <vt:lpstr>Профориентационное  занятие по курсу Г.В.Резапкиной</vt:lpstr>
      <vt:lpstr>Психология и выбор профессии</vt:lpstr>
      <vt:lpstr>Слайд 3</vt:lpstr>
      <vt:lpstr>Записать  в  тетрадь  для  конспектов:</vt:lpstr>
      <vt:lpstr>Записать  в  тетрадь  для  конспектов:</vt:lpstr>
      <vt:lpstr>ГРУППА  РИСКА:</vt:lpstr>
      <vt:lpstr>Записать  в  тетрадь  для  конспектов:</vt:lpstr>
      <vt:lpstr>Задание 2, стр. 49 «Медицинские ограничения профессиональной пригодности»</vt:lpstr>
      <vt:lpstr>Связь между здоровьем человека и его эмоциями и характером</vt:lpstr>
      <vt:lpstr>Задание 3, стр. 50 Методика «Моё здоровье»</vt:lpstr>
      <vt:lpstr>Десять шагов уверенности в себе</vt:lpstr>
      <vt:lpstr>ПОМНИТЕ:</vt:lpstr>
      <vt:lpstr>Конспект  урока  №15 ПРОФЕССИЯ И ЗДОРОВЬЕ</vt:lpstr>
      <vt:lpstr>Слайд 14</vt:lpstr>
      <vt:lpstr> ДОМАШНЕЕ   ЗАДАНИЕ</vt:lpstr>
      <vt:lpstr>Слайд 16</vt:lpstr>
      <vt:lpstr>Литература: Г.В.Резапкина, Психология и выбор профессии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и выбор профессии</dc:title>
  <dc:creator>Detkovskaya O.V.</dc:creator>
  <cp:lastModifiedBy>Detkovskaya </cp:lastModifiedBy>
  <cp:revision>173</cp:revision>
  <dcterms:created xsi:type="dcterms:W3CDTF">2010-09-02T10:15:44Z</dcterms:created>
  <dcterms:modified xsi:type="dcterms:W3CDTF">2013-02-02T12:16:30Z</dcterms:modified>
</cp:coreProperties>
</file>