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handoutMasterIdLst>
    <p:handoutMasterId r:id="rId21"/>
  </p:handoutMasterIdLst>
  <p:sldIdLst>
    <p:sldId id="363" r:id="rId2"/>
    <p:sldId id="310" r:id="rId3"/>
    <p:sldId id="355" r:id="rId4"/>
    <p:sldId id="356" r:id="rId5"/>
    <p:sldId id="357" r:id="rId6"/>
    <p:sldId id="358" r:id="rId7"/>
    <p:sldId id="359" r:id="rId8"/>
    <p:sldId id="332" r:id="rId9"/>
    <p:sldId id="360" r:id="rId10"/>
    <p:sldId id="350" r:id="rId11"/>
    <p:sldId id="361" r:id="rId12"/>
    <p:sldId id="362" r:id="rId13"/>
    <p:sldId id="339" r:id="rId14"/>
    <p:sldId id="340" r:id="rId15"/>
    <p:sldId id="298" r:id="rId16"/>
    <p:sldId id="366" r:id="rId17"/>
    <p:sldId id="364" r:id="rId18"/>
    <p:sldId id="367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06" autoAdjust="0"/>
    <p:restoredTop sz="91577" autoAdjust="0"/>
  </p:normalViewPr>
  <p:slideViewPr>
    <p:cSldViewPr>
      <p:cViewPr>
        <p:scale>
          <a:sx n="70" d="100"/>
          <a:sy n="70" d="100"/>
        </p:scale>
        <p:origin x="-118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7BAA635-42A4-40F3-A13F-958B8E013794}" type="datetimeFigureOut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8390860-5CE8-421C-9BEF-67C81E15D2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56220A7-7A0C-4D81-841F-6A546BCE0D81}" type="datetimeFigureOut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8C3C4CC-AB6B-4D2D-B04F-A6D64F150E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E909B6-3787-4C7C-9877-8EC608059D4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1A1A1A-3984-4B54-8535-4BAEF83FA8B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BD4793-69B4-4EBF-A177-F6D3A7F08D0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81894D3-158F-4FC2-869D-59DE923B1ECE}" type="datetime1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/>
              <a:t>Урок 18</a:t>
            </a:r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7BBF210-105B-40B7-9A49-2CAF4A4E43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2208D-64EA-4CBB-A975-BB022EA37D8A}" type="datetime1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18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7F131-C929-46A4-975B-9507EEB571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3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1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5803B-E1DE-4C0E-904A-FA11A67183EC}" type="datetime1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18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52ACF1-07F7-473A-A906-5A63792BE3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C5D00-9265-4A75-BEE0-35B5D0A5931C}" type="datetime1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18</a:t>
            </a: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E3CDD-D586-4A27-A6DF-E4384D1DAE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3" y="2743203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AD0A1-3FA4-414A-A4F9-6B47ABA5B26C}" type="datetime1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9E5CB9E-46F1-4F6E-82D2-19B2FEB96A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18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028F979-A629-4399-A6D1-907E65A90846}" type="datetime1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A28B981-54BE-455F-BBD3-759884213C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18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2"/>
            <a:ext cx="8153400" cy="86995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638AE21-40D1-42B7-9BA5-D8D952C53A05}" type="datetime1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C4149F2-B7C9-4CEF-810E-C8093A5E14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18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3BB63-4E27-4D13-BA99-3906DEDAEBF5}" type="datetime1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18</a:t>
            </a: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1B9E7-7EE3-4627-87DF-94850C0119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B90E2-6B0D-4EBA-BC58-0FCA73AAC9FC}" type="datetime1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18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27112C9-BC91-443D-946A-29CF7DC933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2"/>
            <a:ext cx="8077200" cy="869951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39D42-A9D9-48BF-9849-F087EB8C8289}" type="datetime1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18</a:t>
            </a: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0A8B4-E962-416C-B3A8-639CBD8240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E61DFA3-CEE0-4BD2-B69A-BFFD03EA9707}" type="datetime1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6C04D2C8-173E-4B90-BC9D-47EB293150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Урок 18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075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0C741B-DE32-4BD4-B121-C70C3AC90272}" type="datetime1">
              <a:rPr lang="ru-RU"/>
              <a:pPr>
                <a:defRPr/>
              </a:pPr>
              <a:t>01.07.2012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Урок 18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1B8D70-B42A-4951-B6CD-A681774EBD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9" r:id="rId1"/>
    <p:sldLayoutId id="2147483745" r:id="rId2"/>
    <p:sldLayoutId id="2147483750" r:id="rId3"/>
    <p:sldLayoutId id="2147483751" r:id="rId4"/>
    <p:sldLayoutId id="2147483752" r:id="rId5"/>
    <p:sldLayoutId id="2147483746" r:id="rId6"/>
    <p:sldLayoutId id="2147483753" r:id="rId7"/>
    <p:sldLayoutId id="2147483747" r:id="rId8"/>
    <p:sldLayoutId id="2147483754" r:id="rId9"/>
    <p:sldLayoutId id="2147483748" r:id="rId10"/>
    <p:sldLayoutId id="2147483755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C0BEAF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__________Microsoft_Office_Excel2.xls"/><Relationship Id="rId5" Type="http://schemas.openxmlformats.org/officeDocument/2006/relationships/oleObject" Target="../embeddings/__________Microsoft_Office_Excel1.xls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_Microsoft_Office_Excel3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4.jpeg"/><Relationship Id="rId4" Type="http://schemas.openxmlformats.org/officeDocument/2006/relationships/oleObject" Target="../embeddings/__________Microsoft_Office_Excel4.xls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genesis-book.ru/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>
          <a:xfrm>
            <a:off x="1619250" y="5516563"/>
            <a:ext cx="7524750" cy="685800"/>
          </a:xfrm>
        </p:spPr>
        <p:txBody>
          <a:bodyPr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 smtClean="0"/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400" b="1" dirty="0" smtClean="0">
                <a:latin typeface="+mj-lt"/>
              </a:rPr>
              <a:t>Презентация  подготовлена  педагогом-психологом  ГОУ ЦО № 771,  г.Москвы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400" b="1" dirty="0" smtClean="0">
                <a:latin typeface="+mj-lt"/>
              </a:rPr>
              <a:t>ДЕТКОВСКОЙ  ОКСАНОЙ  ВЛАДИМИРОВНОЙ</a:t>
            </a:r>
            <a:endParaRPr lang="ru-RU" sz="6400" b="1" dirty="0">
              <a:latin typeface="+mj-lt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spc="150" dirty="0" smtClean="0">
                <a:solidFill>
                  <a:srgbClr val="002060"/>
                </a:solidFill>
                <a:latin typeface="+mn-lt"/>
              </a:rPr>
              <a:t>Профориентационное  занятие</a:t>
            </a:r>
            <a:br>
              <a:rPr lang="ru-RU" b="1" spc="150" dirty="0" smtClean="0">
                <a:solidFill>
                  <a:srgbClr val="002060"/>
                </a:solidFill>
                <a:latin typeface="+mn-lt"/>
              </a:rPr>
            </a:br>
            <a:r>
              <a:rPr lang="ru-RU" b="1" spc="150" dirty="0" smtClean="0">
                <a:solidFill>
                  <a:srgbClr val="002060"/>
                </a:solidFill>
                <a:latin typeface="+mn-lt"/>
              </a:rPr>
              <a:t>по курсу Г.В.Резапкиной</a:t>
            </a:r>
            <a:endParaRPr lang="ru-RU" b="1" spc="15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9220" name="Нижний колонтитул 4"/>
          <p:cNvSpPr>
            <a:spLocks noGrp="1"/>
          </p:cNvSpPr>
          <p:nvPr>
            <p:ph type="ftr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18</a:t>
            </a:r>
          </a:p>
        </p:txBody>
      </p:sp>
      <p:pic>
        <p:nvPicPr>
          <p:cNvPr id="1026" name="Picture 2" descr="C:\Users\Oxana\Desktop\untitled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19872" y="548680"/>
            <a:ext cx="3600400" cy="346947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tx1">
                <a:lumMod val="50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1484313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Исследованиями </a:t>
            </a:r>
            <a:r>
              <a:rPr lang="ru-RU" b="1" dirty="0" smtClean="0">
                <a:solidFill>
                  <a:srgbClr val="FFC000"/>
                </a:solidFill>
              </a:rPr>
              <a:t>установлено, что способности – </a:t>
            </a:r>
            <a:br>
              <a:rPr lang="ru-RU" b="1" dirty="0" smtClean="0">
                <a:solidFill>
                  <a:srgbClr val="FFC000"/>
                </a:solidFill>
              </a:rPr>
            </a:br>
            <a:endParaRPr lang="ru-RU" b="1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11188" y="2924175"/>
            <a:ext cx="8229600" cy="3600450"/>
          </a:xfrm>
        </p:spPr>
        <p:txBody>
          <a:bodyPr>
            <a:normAutofit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600" b="1" dirty="0" smtClean="0">
                <a:solidFill>
                  <a:srgbClr val="FFC000"/>
                </a:solidFill>
              </a:rPr>
              <a:t>Прижизненные образования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600" b="1" dirty="0" smtClean="0">
                <a:solidFill>
                  <a:srgbClr val="FFC000"/>
                </a:solidFill>
              </a:rPr>
              <a:t>Их развитие идет в процессе жизни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3600" b="1" dirty="0" smtClean="0">
                <a:solidFill>
                  <a:srgbClr val="FFC000"/>
                </a:solidFill>
              </a:rPr>
              <a:t>Активно формируют их – СРЕДА и ВОСПИТАНИЕ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ru-RU" dirty="0"/>
          </a:p>
        </p:txBody>
      </p:sp>
      <p:sp>
        <p:nvSpPr>
          <p:cNvPr id="20484" name="TextBox 3"/>
          <p:cNvSpPr txBox="1">
            <a:spLocks noChangeArrowheads="1"/>
          </p:cNvSpPr>
          <p:nvPr/>
        </p:nvSpPr>
        <p:spPr bwMode="auto">
          <a:xfrm>
            <a:off x="1116013" y="260350"/>
            <a:ext cx="6572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FF0000"/>
                </a:solidFill>
                <a:latin typeface="Calibri" pitchFamily="34" charset="0"/>
              </a:rPr>
              <a:t>Записать  в  тетрадь  для  конспектов:</a:t>
            </a:r>
          </a:p>
        </p:txBody>
      </p:sp>
      <p:sp>
        <p:nvSpPr>
          <p:cNvPr id="18437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18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850" y="188913"/>
            <a:ext cx="7521575" cy="1362075"/>
          </a:xfrm>
        </p:spPr>
        <p:txBody>
          <a:bodyPr/>
          <a:lstStyle/>
          <a:p>
            <a:pPr eaLnBrk="1" hangingPunct="1"/>
            <a:r>
              <a:rPr lang="ru-RU" sz="3200" smtClean="0"/>
              <a:t>Колумбийский университет (США)</a:t>
            </a:r>
            <a:br>
              <a:rPr lang="ru-RU" sz="3200" smtClean="0"/>
            </a:br>
            <a:r>
              <a:rPr lang="ru-RU" sz="2400" smtClean="0"/>
              <a:t>основан в 1754г.</a:t>
            </a:r>
            <a:endParaRPr lang="ru-RU" sz="3200" smtClean="0"/>
          </a:p>
        </p:txBody>
      </p:sp>
      <p:sp>
        <p:nvSpPr>
          <p:cNvPr id="1029" name="Текст 6"/>
          <p:cNvSpPr>
            <a:spLocks noGrp="1"/>
          </p:cNvSpPr>
          <p:nvPr>
            <p:ph type="body" idx="4294967295"/>
          </p:nvPr>
        </p:nvSpPr>
        <p:spPr>
          <a:xfrm>
            <a:off x="0" y="1484313"/>
            <a:ext cx="6551613" cy="720725"/>
          </a:xfrm>
        </p:spPr>
        <p:txBody>
          <a:bodyPr/>
          <a:lstStyle/>
          <a:p>
            <a:pPr algn="ctr" eaLnBrk="1" hangingPunct="1"/>
            <a:r>
              <a:rPr lang="ru-RU" sz="1800" smtClean="0"/>
              <a:t>На протяжении 2-х лет наблюдали за большой группой учащихся средней школы, имеющих примерно одинаковые успехи в освоении математики.</a:t>
            </a:r>
          </a:p>
        </p:txBody>
      </p:sp>
      <p:pic>
        <p:nvPicPr>
          <p:cNvPr id="1030" name="Picture 3" descr="C:\Users\Oxana\Desktop\120px-ColumbiaU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7416800" y="260350"/>
            <a:ext cx="1727200" cy="1296988"/>
          </a:xfrm>
        </p:spPr>
      </p:pic>
      <p:graphicFrame>
        <p:nvGraphicFramePr>
          <p:cNvPr id="1026" name="Диаграмма 7"/>
          <p:cNvGraphicFramePr>
            <a:graphicFrameLocks/>
          </p:cNvGraphicFramePr>
          <p:nvPr/>
        </p:nvGraphicFramePr>
        <p:xfrm>
          <a:off x="-50800" y="2298700"/>
          <a:ext cx="4854575" cy="4060825"/>
        </p:xfrm>
        <a:graphic>
          <a:graphicData uri="http://schemas.openxmlformats.org/presentationml/2006/ole">
            <p:oleObj spid="_x0000_s1026" r:id="rId5" imgW="4852837" imgH="4060288" progId="Excel.Chart.8">
              <p:embed/>
            </p:oleObj>
          </a:graphicData>
        </a:graphic>
      </p:graphicFrame>
      <p:graphicFrame>
        <p:nvGraphicFramePr>
          <p:cNvPr id="1027" name="Диаграмма 5"/>
          <p:cNvGraphicFramePr>
            <a:graphicFrameLocks/>
          </p:cNvGraphicFramePr>
          <p:nvPr/>
        </p:nvGraphicFramePr>
        <p:xfrm>
          <a:off x="4376738" y="2298700"/>
          <a:ext cx="4638675" cy="4133850"/>
        </p:xfrm>
        <a:graphic>
          <a:graphicData uri="http://schemas.openxmlformats.org/presentationml/2006/ole">
            <p:oleObj spid="_x0000_s1027" r:id="rId6" imgW="4639458" imgH="4133446" progId="Excel.Chart.8">
              <p:embed/>
            </p:oleObj>
          </a:graphicData>
        </a:graphic>
      </p:graphicFrame>
      <p:sp>
        <p:nvSpPr>
          <p:cNvPr id="1031" name="TextBox 8"/>
          <p:cNvSpPr txBox="1">
            <a:spLocks noChangeArrowheads="1"/>
          </p:cNvSpPr>
          <p:nvPr/>
        </p:nvSpPr>
        <p:spPr bwMode="auto">
          <a:xfrm>
            <a:off x="6011863" y="2205038"/>
            <a:ext cx="22320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alibri" pitchFamily="34" charset="0"/>
              </a:rPr>
              <a:t>Через 2 года</a:t>
            </a:r>
          </a:p>
        </p:txBody>
      </p:sp>
      <p:sp>
        <p:nvSpPr>
          <p:cNvPr id="19464" name="Нижний колонтитул 10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18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Диаграмма 3"/>
          <p:cNvGraphicFramePr>
            <a:graphicFrameLocks/>
          </p:cNvGraphicFramePr>
          <p:nvPr/>
        </p:nvGraphicFramePr>
        <p:xfrm>
          <a:off x="4521200" y="2801938"/>
          <a:ext cx="4457700" cy="4106862"/>
        </p:xfrm>
        <a:graphic>
          <a:graphicData uri="http://schemas.openxmlformats.org/presentationml/2006/ole">
            <p:oleObj spid="_x0000_s2050" r:id="rId3" imgW="4456562" imgH="4102964" progId="Excel.Chart.8">
              <p:embed/>
            </p:oleObj>
          </a:graphicData>
        </a:graphic>
      </p:graphicFrame>
      <p:graphicFrame>
        <p:nvGraphicFramePr>
          <p:cNvPr id="2051" name="Диаграмма 2"/>
          <p:cNvGraphicFramePr>
            <a:graphicFrameLocks/>
          </p:cNvGraphicFramePr>
          <p:nvPr/>
        </p:nvGraphicFramePr>
        <p:xfrm>
          <a:off x="200025" y="2846388"/>
          <a:ext cx="4494213" cy="4062412"/>
        </p:xfrm>
        <a:graphic>
          <a:graphicData uri="http://schemas.openxmlformats.org/presentationml/2006/ole">
            <p:oleObj spid="_x0000_s2051" r:id="rId4" imgW="4493141" imgH="4060288" progId="Excel.Chart.8">
              <p:embed/>
            </p:oleObj>
          </a:graphicData>
        </a:graphic>
      </p:graphicFrame>
      <p:pic>
        <p:nvPicPr>
          <p:cNvPr id="2052" name="Picture 2" descr="C:\Users\Oxana\Desktop\banner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650" y="0"/>
            <a:ext cx="71818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268413"/>
            <a:ext cx="9144000" cy="1219200"/>
          </a:xfrm>
        </p:spPr>
        <p:txBody>
          <a:bodyPr/>
          <a:lstStyle/>
          <a:p>
            <a:pPr algn="ctr" eaLnBrk="1" hangingPunct="1"/>
            <a:r>
              <a:rPr lang="ru-RU" sz="2800" smtClean="0"/>
              <a:t>Стэнфордский  университет (США), </a:t>
            </a:r>
            <a:r>
              <a:rPr lang="ru-RU" sz="2000" smtClean="0"/>
              <a:t>основан в 1891г.</a:t>
            </a:r>
            <a:endParaRPr lang="ru-RU" sz="3200" smtClean="0"/>
          </a:p>
        </p:txBody>
      </p:sp>
      <p:sp>
        <p:nvSpPr>
          <p:cNvPr id="2054" name="Прямоугольник 6"/>
          <p:cNvSpPr>
            <a:spLocks noChangeArrowheads="1"/>
          </p:cNvSpPr>
          <p:nvPr/>
        </p:nvSpPr>
        <p:spPr bwMode="auto">
          <a:xfrm>
            <a:off x="358775" y="2205038"/>
            <a:ext cx="87852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Большая группа школьников, не справлявшихся с программой по математике была направлена на специальные дополнительные занятия.</a:t>
            </a:r>
          </a:p>
        </p:txBody>
      </p:sp>
      <p:sp>
        <p:nvSpPr>
          <p:cNvPr id="20487" name="Нижний колонтитул 8"/>
          <p:cNvSpPr>
            <a:spLocks noGrp="1"/>
          </p:cNvSpPr>
          <p:nvPr>
            <p:ph type="ftr" sz="quarter" idx="11"/>
          </p:nvPr>
        </p:nvSpPr>
        <p:spPr bwMode="auto">
          <a:xfrm>
            <a:off x="3492500" y="6308725"/>
            <a:ext cx="5419725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18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18</a:t>
            </a:r>
          </a:p>
        </p:txBody>
      </p:sp>
      <p:sp>
        <p:nvSpPr>
          <p:cNvPr id="21507" name="Содержимое 3"/>
          <p:cNvSpPr>
            <a:spLocks noGrp="1"/>
          </p:cNvSpPr>
          <p:nvPr>
            <p:ph sz="quarter" idx="1"/>
          </p:nvPr>
        </p:nvSpPr>
        <p:spPr>
          <a:xfrm>
            <a:off x="611188" y="1628775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u="sng" smtClean="0">
                <a:solidFill>
                  <a:srgbClr val="FFC000"/>
                </a:solidFill>
              </a:rPr>
              <a:t>Задание:</a:t>
            </a:r>
          </a:p>
          <a:p>
            <a:pPr eaLnBrk="1" hangingPunct="1"/>
            <a:r>
              <a:rPr lang="ru-RU" i="1" smtClean="0"/>
              <a:t>Вам предлагается выполнить ряд заданий, связанных с учебной программой, но не совсем учебных.</a:t>
            </a:r>
          </a:p>
          <a:p>
            <a:pPr eaLnBrk="1" hangingPunct="1"/>
            <a:r>
              <a:rPr lang="ru-RU" i="1" smtClean="0"/>
              <a:t>Если не знаете ответа на вопрос, не старайтесь его угадать – поставьте прочерк в клетке </a:t>
            </a:r>
            <a:r>
              <a:rPr lang="ru-RU" b="1" i="1" u="sng" smtClean="0">
                <a:solidFill>
                  <a:srgbClr val="FF0000"/>
                </a:solidFill>
              </a:rPr>
              <a:t>бланка (стр.65) </a:t>
            </a:r>
            <a:r>
              <a:rPr lang="ru-RU" i="1" smtClean="0"/>
              <a:t>рядом с его номером и переходите к другому.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95288" y="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Задание № 1, стр. 60</a:t>
            </a:r>
            <a:br>
              <a:rPr lang="ru-RU" dirty="0" smtClean="0"/>
            </a:br>
            <a:r>
              <a:rPr lang="ru-RU" sz="3600" b="1" dirty="0" smtClean="0"/>
              <a:t>Тест  умственного  развития</a:t>
            </a:r>
            <a:endParaRPr lang="ru-RU" b="1" dirty="0"/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0" y="5516563"/>
            <a:ext cx="9144000" cy="62071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>
                <a:solidFill>
                  <a:srgbClr val="FFC000"/>
                </a:solidFill>
                <a:latin typeface="+mj-lt"/>
                <a:ea typeface="+mj-ea"/>
                <a:cs typeface="+mj-cs"/>
              </a:rPr>
              <a:t>Анализ результатов (в тетради Резапкиной нет!!!)</a:t>
            </a:r>
            <a:endParaRPr lang="ru-RU" sz="2800" dirty="0">
              <a:solidFill>
                <a:srgbClr val="FFC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18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-95250"/>
          <a:ext cx="9144000" cy="6835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543"/>
                <a:gridCol w="432048"/>
                <a:gridCol w="648072"/>
                <a:gridCol w="360040"/>
                <a:gridCol w="720080"/>
                <a:gridCol w="5400600"/>
                <a:gridCol w="432048"/>
                <a:gridCol w="683569"/>
              </a:tblGrid>
              <a:tr h="326571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 I</a:t>
                      </a:r>
                      <a:r>
                        <a:rPr lang="en-US" sz="14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400" baseline="0" dirty="0" smtClean="0">
                          <a:solidFill>
                            <a:srgbClr val="C00000"/>
                          </a:solidFill>
                        </a:rPr>
                        <a:t>– (1б)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II 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– (1б)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III</a:t>
                      </a:r>
                      <a:r>
                        <a:rPr lang="en-US" sz="14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400" baseline="0" dirty="0" smtClean="0">
                          <a:solidFill>
                            <a:srgbClr val="C00000"/>
                          </a:solidFill>
                        </a:rPr>
                        <a:t> - (совпадение/близкий ответ – 2б, широкий ответ – 1б, ошибка – 0б)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C00000"/>
                          </a:solidFill>
                        </a:rPr>
                        <a:t>IV</a:t>
                      </a:r>
                      <a:r>
                        <a:rPr lang="ru-RU" sz="1400" dirty="0" smtClean="0">
                          <a:solidFill>
                            <a:srgbClr val="C00000"/>
                          </a:solidFill>
                        </a:rPr>
                        <a:t> – (1б)</a:t>
                      </a:r>
                      <a:endParaRPr lang="ru-RU" sz="1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326571"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1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Г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21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41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Общественный, социальный строй, </a:t>
                      </a:r>
                      <a:r>
                        <a:rPr lang="ru-RU" sz="1400" dirty="0" err="1" smtClean="0"/>
                        <a:t>общественно-эконом.формация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1" dirty="0" smtClean="0">
                          <a:latin typeface="Georgia" pitchFamily="18" charset="0"/>
                        </a:rPr>
                        <a:t>61</a:t>
                      </a:r>
                      <a:endParaRPr lang="ru-RU" sz="1200" b="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24</a:t>
                      </a:r>
                    </a:p>
                  </a:txBody>
                  <a:tcPr/>
                </a:tc>
              </a:tr>
              <a:tr h="326571"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2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Б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22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Д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42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Образовательные учреждения,  учебные заведения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1" dirty="0" smtClean="0">
                          <a:latin typeface="Georgia" pitchFamily="18" charset="0"/>
                        </a:rPr>
                        <a:t>62</a:t>
                      </a:r>
                      <a:endParaRPr lang="ru-RU" sz="1200" b="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</a:t>
                      </a:r>
                      <a:endParaRPr lang="ru-RU" sz="1400" b="1" dirty="0"/>
                    </a:p>
                  </a:txBody>
                  <a:tcPr/>
                </a:tc>
              </a:tr>
              <a:tr h="326571"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3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Д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23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Д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43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Формы, виды правления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1" dirty="0" smtClean="0">
                          <a:latin typeface="Georgia" pitchFamily="18" charset="0"/>
                        </a:rPr>
                        <a:t>63</a:t>
                      </a:r>
                      <a:endParaRPr lang="ru-RU" sz="1200" b="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11</a:t>
                      </a:r>
                      <a:endParaRPr lang="ru-RU" sz="1400" b="1" dirty="0"/>
                    </a:p>
                  </a:txBody>
                  <a:tcPr/>
                </a:tc>
              </a:tr>
              <a:tr h="326571"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4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Г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24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Д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44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Мировые религии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1" dirty="0" smtClean="0">
                          <a:latin typeface="Georgia" pitchFamily="18" charset="0"/>
                        </a:rPr>
                        <a:t>64</a:t>
                      </a:r>
                      <a:endParaRPr lang="ru-RU" sz="1200" b="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7</a:t>
                      </a:r>
                      <a:endParaRPr lang="ru-RU" sz="1400" b="1" dirty="0"/>
                    </a:p>
                  </a:txBody>
                  <a:tcPr/>
                </a:tc>
              </a:tr>
              <a:tr h="326571"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5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В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25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Г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45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Средства массовой информации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1" dirty="0" smtClean="0">
                          <a:latin typeface="Georgia" pitchFamily="18" charset="0"/>
                        </a:rPr>
                        <a:t>65</a:t>
                      </a:r>
                      <a:endParaRPr lang="ru-RU" sz="1200" b="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36</a:t>
                      </a:r>
                      <a:endParaRPr lang="ru-RU" sz="1400" b="1" dirty="0"/>
                    </a:p>
                  </a:txBody>
                  <a:tcPr/>
                </a:tc>
              </a:tr>
              <a:tr h="326571"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6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Д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26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Б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46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Фольклор, устное народное творчество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1" dirty="0" smtClean="0">
                          <a:latin typeface="Georgia" pitchFamily="18" charset="0"/>
                        </a:rPr>
                        <a:t>66</a:t>
                      </a:r>
                      <a:endParaRPr lang="ru-RU" sz="1200" b="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24</a:t>
                      </a:r>
                      <a:endParaRPr lang="ru-RU" sz="1400" b="1" dirty="0"/>
                    </a:p>
                  </a:txBody>
                  <a:tcPr/>
                </a:tc>
              </a:tr>
              <a:tr h="326571"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7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Д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27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47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Части речи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1" dirty="0" smtClean="0">
                          <a:latin typeface="Georgia" pitchFamily="18" charset="0"/>
                        </a:rPr>
                        <a:t>67</a:t>
                      </a:r>
                      <a:endParaRPr lang="ru-RU" sz="1200" b="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18</a:t>
                      </a:r>
                      <a:endParaRPr lang="ru-RU" sz="1400" b="1" dirty="0"/>
                    </a:p>
                  </a:txBody>
                  <a:tcPr/>
                </a:tc>
              </a:tr>
              <a:tr h="326571"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8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В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28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В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48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Направления в литературе и искусстве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1" dirty="0" smtClean="0">
                          <a:latin typeface="Georgia" pitchFamily="18" charset="0"/>
                        </a:rPr>
                        <a:t>68</a:t>
                      </a:r>
                      <a:endParaRPr lang="ru-RU" sz="1200" b="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64</a:t>
                      </a:r>
                      <a:endParaRPr lang="ru-RU" sz="1400" b="1" dirty="0"/>
                    </a:p>
                  </a:txBody>
                  <a:tcPr/>
                </a:tc>
              </a:tr>
              <a:tr h="326571"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9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Б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29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В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49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Литературные приемы, тропы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1" dirty="0" smtClean="0">
                          <a:latin typeface="Georgia" pitchFamily="18" charset="0"/>
                        </a:rPr>
                        <a:t>69</a:t>
                      </a:r>
                      <a:endParaRPr lang="ru-RU" sz="1200" b="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37</a:t>
                      </a:r>
                      <a:endParaRPr lang="ru-RU" sz="1400" b="1" dirty="0"/>
                    </a:p>
                  </a:txBody>
                  <a:tcPr/>
                </a:tc>
              </a:tr>
              <a:tr h="326571"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10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Г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30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Г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50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Стихотворный размер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1" dirty="0" smtClean="0">
                          <a:latin typeface="Georgia" pitchFamily="18" charset="0"/>
                        </a:rPr>
                        <a:t>70</a:t>
                      </a:r>
                      <a:endParaRPr lang="ru-RU" sz="1200" b="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49</a:t>
                      </a:r>
                      <a:endParaRPr lang="ru-RU" sz="1400" b="1" dirty="0"/>
                    </a:p>
                  </a:txBody>
                  <a:tcPr/>
                </a:tc>
              </a:tr>
              <a:tr h="326571"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11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Д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31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Д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51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Части света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1" dirty="0" smtClean="0">
                          <a:latin typeface="Georgia" pitchFamily="18" charset="0"/>
                        </a:rPr>
                        <a:t>71</a:t>
                      </a:r>
                      <a:endParaRPr lang="ru-RU" sz="1200" b="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</a:t>
                      </a:r>
                      <a:endParaRPr lang="ru-RU" sz="1400" b="1" dirty="0"/>
                    </a:p>
                  </a:txBody>
                  <a:tcPr/>
                </a:tc>
              </a:tr>
              <a:tr h="326571"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12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Г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32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52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Органы кровообращения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1" dirty="0" smtClean="0">
                          <a:latin typeface="Georgia" pitchFamily="18" charset="0"/>
                        </a:rPr>
                        <a:t>72</a:t>
                      </a:r>
                      <a:endParaRPr lang="ru-RU" sz="1200" b="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92</a:t>
                      </a:r>
                      <a:endParaRPr lang="ru-RU" sz="1400" b="1" dirty="0"/>
                    </a:p>
                  </a:txBody>
                  <a:tcPr/>
                </a:tc>
              </a:tr>
              <a:tr h="326571"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13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Г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33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В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53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Стихийное бедствие, природные катаклизмы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1" dirty="0" smtClean="0">
                          <a:latin typeface="Georgia" pitchFamily="18" charset="0"/>
                        </a:rPr>
                        <a:t>73</a:t>
                      </a:r>
                      <a:endParaRPr lang="ru-RU" sz="1200" b="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</a:t>
                      </a:r>
                      <a:endParaRPr lang="ru-RU" sz="1400" b="1" dirty="0"/>
                    </a:p>
                  </a:txBody>
                  <a:tcPr/>
                </a:tc>
              </a:tr>
              <a:tr h="326571"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14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34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В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54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Органические вещества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1" dirty="0" smtClean="0">
                          <a:latin typeface="Georgia" pitchFamily="18" charset="0"/>
                        </a:rPr>
                        <a:t>74</a:t>
                      </a:r>
                      <a:endParaRPr lang="ru-RU" sz="1200" b="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</a:t>
                      </a:r>
                      <a:endParaRPr lang="ru-RU" sz="1400" b="1" dirty="0"/>
                    </a:p>
                  </a:txBody>
                  <a:tcPr/>
                </a:tc>
              </a:tr>
              <a:tr h="326571"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15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35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Г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55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Водные сооружения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1" dirty="0" smtClean="0">
                          <a:latin typeface="Georgia" pitchFamily="18" charset="0"/>
                        </a:rPr>
                        <a:t>75</a:t>
                      </a:r>
                      <a:endParaRPr lang="ru-RU" sz="1200" b="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94</a:t>
                      </a:r>
                      <a:endParaRPr lang="ru-RU" sz="1400" b="1" dirty="0"/>
                    </a:p>
                  </a:txBody>
                  <a:tcPr/>
                </a:tc>
              </a:tr>
              <a:tr h="326571"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16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36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В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56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Результат математических действий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1" dirty="0" smtClean="0">
                          <a:latin typeface="Georgia" pitchFamily="18" charset="0"/>
                        </a:rPr>
                        <a:t>76</a:t>
                      </a:r>
                      <a:endParaRPr lang="ru-RU" sz="1200" b="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14</a:t>
                      </a:r>
                      <a:endParaRPr lang="ru-RU" sz="1400" b="1" dirty="0"/>
                    </a:p>
                  </a:txBody>
                  <a:tcPr/>
                </a:tc>
              </a:tr>
              <a:tr h="326571"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17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37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Г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57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Агрегатное состояние вещества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1" dirty="0" smtClean="0">
                          <a:latin typeface="Georgia" pitchFamily="18" charset="0"/>
                        </a:rPr>
                        <a:t>77</a:t>
                      </a:r>
                      <a:endParaRPr lang="ru-RU" sz="1200" b="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</a:t>
                      </a:r>
                      <a:endParaRPr lang="ru-RU" sz="1400" b="1" dirty="0"/>
                    </a:p>
                  </a:txBody>
                  <a:tcPr/>
                </a:tc>
              </a:tr>
              <a:tr h="326571"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18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38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Б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58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Стороны треугольника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1" dirty="0" smtClean="0">
                          <a:latin typeface="Georgia" pitchFamily="18" charset="0"/>
                        </a:rPr>
                        <a:t>78</a:t>
                      </a:r>
                      <a:endParaRPr lang="ru-RU" sz="1200" b="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</a:t>
                      </a:r>
                      <a:endParaRPr lang="ru-RU" sz="1400" b="1" dirty="0"/>
                    </a:p>
                  </a:txBody>
                  <a:tcPr/>
                </a:tc>
              </a:tr>
              <a:tr h="326571"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19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Б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39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Б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59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Единицы измерения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1" dirty="0" smtClean="0">
                          <a:latin typeface="Georgia" pitchFamily="18" charset="0"/>
                        </a:rPr>
                        <a:t>79</a:t>
                      </a:r>
                      <a:endParaRPr lang="ru-RU" sz="1200" b="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4</a:t>
                      </a:r>
                      <a:endParaRPr lang="ru-RU" sz="1400" b="1" dirty="0"/>
                    </a:p>
                  </a:txBody>
                  <a:tcPr/>
                </a:tc>
              </a:tr>
              <a:tr h="209948"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20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В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40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i="1" dirty="0" smtClean="0">
                          <a:latin typeface="Georgia" pitchFamily="18" charset="0"/>
                        </a:rPr>
                        <a:t>60</a:t>
                      </a:r>
                      <a:endParaRPr lang="ru-RU" sz="120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Характеристики электрического тока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0" i="1" dirty="0" smtClean="0">
                          <a:latin typeface="Georgia" pitchFamily="18" charset="0"/>
                        </a:rPr>
                        <a:t>80</a:t>
                      </a:r>
                      <a:endParaRPr lang="ru-RU" sz="1200" b="0" i="1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198</a:t>
                      </a:r>
                      <a:endParaRPr lang="ru-RU" sz="1400" b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Прямая соединительная линия 10"/>
          <p:cNvCxnSpPr/>
          <p:nvPr/>
        </p:nvCxnSpPr>
        <p:spPr>
          <a:xfrm>
            <a:off x="0" y="1844675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0" y="5157788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0" y="3500438"/>
            <a:ext cx="9144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730" name="TextBox 14"/>
          <p:cNvSpPr txBox="1">
            <a:spLocks noChangeArrowheads="1"/>
          </p:cNvSpPr>
          <p:nvPr/>
        </p:nvSpPr>
        <p:spPr bwMode="auto">
          <a:xfrm>
            <a:off x="5580063" y="1196975"/>
            <a:ext cx="24479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C00000"/>
                </a:solidFill>
                <a:latin typeface="Calibri" pitchFamily="34" charset="0"/>
              </a:rPr>
              <a:t>Социально-экономическая</a:t>
            </a:r>
          </a:p>
          <a:p>
            <a:r>
              <a:rPr lang="ru-RU" sz="1400" b="1">
                <a:solidFill>
                  <a:srgbClr val="C00000"/>
                </a:solidFill>
                <a:latin typeface="Calibri" pitchFamily="34" charset="0"/>
              </a:rPr>
              <a:t>направленность</a:t>
            </a:r>
          </a:p>
        </p:txBody>
      </p:sp>
      <p:sp>
        <p:nvSpPr>
          <p:cNvPr id="22731" name="TextBox 15"/>
          <p:cNvSpPr txBox="1">
            <a:spLocks noChangeArrowheads="1"/>
          </p:cNvSpPr>
          <p:nvPr/>
        </p:nvSpPr>
        <p:spPr bwMode="auto">
          <a:xfrm>
            <a:off x="5580063" y="2924175"/>
            <a:ext cx="24479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C00000"/>
                </a:solidFill>
                <a:latin typeface="Calibri" pitchFamily="34" charset="0"/>
              </a:rPr>
              <a:t>Филология</a:t>
            </a:r>
          </a:p>
        </p:txBody>
      </p:sp>
      <p:sp>
        <p:nvSpPr>
          <p:cNvPr id="22732" name="TextBox 16"/>
          <p:cNvSpPr txBox="1">
            <a:spLocks noChangeArrowheads="1"/>
          </p:cNvSpPr>
          <p:nvPr/>
        </p:nvSpPr>
        <p:spPr bwMode="auto">
          <a:xfrm>
            <a:off x="5580063" y="4581525"/>
            <a:ext cx="24479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C00000"/>
                </a:solidFill>
                <a:latin typeface="Calibri" pitchFamily="34" charset="0"/>
              </a:rPr>
              <a:t>Физико-математическая</a:t>
            </a:r>
          </a:p>
          <a:p>
            <a:r>
              <a:rPr lang="ru-RU" sz="1400" b="1">
                <a:solidFill>
                  <a:srgbClr val="C00000"/>
                </a:solidFill>
                <a:latin typeface="Calibri" pitchFamily="34" charset="0"/>
              </a:rPr>
              <a:t>направленность</a:t>
            </a:r>
          </a:p>
        </p:txBody>
      </p:sp>
      <p:sp>
        <p:nvSpPr>
          <p:cNvPr id="22733" name="TextBox 17"/>
          <p:cNvSpPr txBox="1">
            <a:spLocks noChangeArrowheads="1"/>
          </p:cNvSpPr>
          <p:nvPr/>
        </p:nvSpPr>
        <p:spPr bwMode="auto">
          <a:xfrm>
            <a:off x="5580063" y="5876925"/>
            <a:ext cx="24479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>
                <a:solidFill>
                  <a:srgbClr val="C00000"/>
                </a:solidFill>
                <a:latin typeface="Calibri" pitchFamily="34" charset="0"/>
              </a:rPr>
              <a:t>Естественнонаучная</a:t>
            </a:r>
          </a:p>
          <a:p>
            <a:r>
              <a:rPr lang="ru-RU" sz="1400" b="1">
                <a:solidFill>
                  <a:srgbClr val="C00000"/>
                </a:solidFill>
                <a:latin typeface="Calibri" pitchFamily="34" charset="0"/>
              </a:rPr>
              <a:t>направленность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18</a:t>
            </a:r>
          </a:p>
        </p:txBody>
      </p:sp>
      <p:sp>
        <p:nvSpPr>
          <p:cNvPr id="23555" name="Содержимое 3"/>
          <p:cNvSpPr>
            <a:spLocks noGrp="1"/>
          </p:cNvSpPr>
          <p:nvPr>
            <p:ph sz="quarter" idx="1"/>
          </p:nvPr>
        </p:nvSpPr>
        <p:spPr>
          <a:xfrm>
            <a:off x="684213" y="188913"/>
            <a:ext cx="8153400" cy="104298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mtClean="0"/>
              <a:t>Результаты </a:t>
            </a:r>
            <a:r>
              <a:rPr lang="ru-RU" sz="3600" smtClean="0"/>
              <a:t>исследований</a:t>
            </a:r>
            <a:r>
              <a:rPr lang="ru-RU" smtClean="0"/>
              <a:t> (</a:t>
            </a:r>
            <a:r>
              <a:rPr lang="ru-RU" b="1" u="sng" smtClean="0"/>
              <a:t>пример</a:t>
            </a:r>
            <a:r>
              <a:rPr lang="ru-RU" smtClean="0"/>
              <a:t>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625" y="2643188"/>
          <a:ext cx="8429625" cy="2308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5392"/>
                <a:gridCol w="2426698"/>
                <a:gridCol w="2442217"/>
                <a:gridCol w="2325411"/>
              </a:tblGrid>
              <a:tr h="1043789">
                <a:tc>
                  <a:txBody>
                    <a:bodyPr/>
                    <a:lstStyle/>
                    <a:p>
                      <a:r>
                        <a:rPr lang="ru-RU" dirty="0" smtClean="0"/>
                        <a:t>№  урока,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Номер и </a:t>
                      </a:r>
                    </a:p>
                    <a:p>
                      <a:r>
                        <a:rPr lang="ru-RU" dirty="0" smtClean="0"/>
                        <a:t>название  упражнения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Результаты</a:t>
                      </a:r>
                    </a:p>
                    <a:p>
                      <a:r>
                        <a:rPr lang="ru-RU" dirty="0" smtClean="0"/>
                        <a:t>исследований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Примечания</a:t>
                      </a:r>
                      <a:endParaRPr lang="ru-RU" dirty="0"/>
                    </a:p>
                  </a:txBody>
                  <a:tcPr/>
                </a:tc>
              </a:tr>
              <a:tr h="126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Урок № 18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№ 1:</a:t>
                      </a:r>
                      <a:r>
                        <a:rPr lang="ru-RU" baseline="0" dirty="0" smtClean="0"/>
                        <a:t> «Тест умственного развития»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ru-RU" b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ru-RU" b="0" i="1" dirty="0" smtClean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</a:rPr>
                        <a:t>Физико-математическая направленность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Сколько</a:t>
                      </a:r>
                      <a:r>
                        <a:rPr lang="ru-RU" baseline="0" dirty="0" smtClean="0"/>
                        <a:t> б</a:t>
                      </a:r>
                      <a:r>
                        <a:rPr lang="ru-RU" dirty="0" smtClean="0"/>
                        <a:t>аллов</a:t>
                      </a:r>
                    </a:p>
                    <a:p>
                      <a:pPr algn="ctr"/>
                      <a:r>
                        <a:rPr lang="ru-RU" dirty="0" smtClean="0"/>
                        <a:t>(</a:t>
                      </a:r>
                      <a:r>
                        <a:rPr lang="en-US" dirty="0" smtClean="0"/>
                        <a:t>max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=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25</a:t>
                      </a:r>
                      <a:r>
                        <a:rPr lang="ru-RU" dirty="0" smtClean="0"/>
                        <a:t> б.)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ru-RU" smtClean="0"/>
              <a:t> </a:t>
            </a:r>
            <a:r>
              <a:rPr lang="ru-RU" smtClean="0">
                <a:solidFill>
                  <a:srgbClr val="FF0000"/>
                </a:solidFill>
              </a:rPr>
              <a:t>ДОМАШНЕЕ   ЗАДАНИЕ</a:t>
            </a:r>
          </a:p>
        </p:txBody>
      </p:sp>
      <p:sp>
        <p:nvSpPr>
          <p:cNvPr id="19459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dirty="0" smtClean="0"/>
              <a:t>Урок 18</a:t>
            </a:r>
          </a:p>
        </p:txBody>
      </p:sp>
      <p:sp>
        <p:nvSpPr>
          <p:cNvPr id="24580" name="Содержимое 3"/>
          <p:cNvSpPr>
            <a:spLocks noGrp="1"/>
          </p:cNvSpPr>
          <p:nvPr>
            <p:ph sz="quarter" idx="1"/>
          </p:nvPr>
        </p:nvSpPr>
        <p:spPr>
          <a:xfrm>
            <a:off x="428625" y="2276475"/>
            <a:ext cx="8715375" cy="3667125"/>
          </a:xfrm>
        </p:spPr>
        <p:txBody>
          <a:bodyPr/>
          <a:lstStyle/>
          <a:p>
            <a:pPr marL="514350" indent="-514350" eaLnBrk="1" hangingPunct="1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ru-RU" sz="3600" smtClean="0"/>
              <a:t>Стр. 66:  зад. № 2</a:t>
            </a:r>
          </a:p>
          <a:p>
            <a:pPr marL="514350" indent="-514350" eaLnBrk="1" hangingPunct="1">
              <a:lnSpc>
                <a:spcPct val="150000"/>
              </a:lnSpc>
              <a:buFont typeface="Wingdings" pitchFamily="2" charset="2"/>
              <a:buAutoNum type="arabicPeriod"/>
            </a:pPr>
            <a:r>
              <a:rPr lang="ru-RU" sz="3600" smtClean="0"/>
              <a:t>Выучить  определения из конспекта.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1604963" y="4714875"/>
            <a:ext cx="7315200" cy="685800"/>
          </a:xfrm>
        </p:spPr>
        <p:txBody>
          <a:bodyPr>
            <a:normAutofit fontScale="92500" lnSpcReduction="1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FFFF00"/>
                </a:solidFill>
              </a:rPr>
              <a:t>Всем  спасибо  за  внимание !!!</a:t>
            </a:r>
            <a:endParaRPr lang="ru-RU" sz="4400" b="1" dirty="0">
              <a:solidFill>
                <a:srgbClr val="FFFF00"/>
              </a:solidFill>
            </a:endParaRPr>
          </a:p>
        </p:txBody>
      </p:sp>
      <p:sp>
        <p:nvSpPr>
          <p:cNvPr id="24579" name="Нижний колонтитул 2"/>
          <p:cNvSpPr>
            <a:spLocks noGrp="1"/>
          </p:cNvSpPr>
          <p:nvPr>
            <p:ph type="ftr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18</a:t>
            </a:r>
          </a:p>
        </p:txBody>
      </p:sp>
      <p:pic>
        <p:nvPicPr>
          <p:cNvPr id="10" name="Рисунок 9" descr="peremenka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60513" y="0"/>
            <a:ext cx="7583487" cy="45688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i="1" u="sng" spc="200" dirty="0" smtClean="0"/>
              <a:t>Литература:</a:t>
            </a:r>
            <a:r>
              <a:rPr lang="ru-RU" sz="3200" spc="200" dirty="0" smtClean="0"/>
              <a:t/>
            </a:r>
            <a:br>
              <a:rPr lang="ru-RU" sz="3200" spc="200" dirty="0" smtClean="0"/>
            </a:br>
            <a:r>
              <a:rPr lang="ru-RU" sz="2800" spc="200" dirty="0" smtClean="0"/>
              <a:t>Г.В.</a:t>
            </a:r>
            <a:r>
              <a:rPr lang="ru-RU" sz="2800" b="1" spc="200" dirty="0" smtClean="0"/>
              <a:t>Резапкина, Психология и выбор профессии</a:t>
            </a:r>
            <a:endParaRPr lang="ru-RU" sz="3200" b="1" spc="200" dirty="0"/>
          </a:p>
        </p:txBody>
      </p:sp>
      <p:sp>
        <p:nvSpPr>
          <p:cNvPr id="26627" name="Содержимое 3"/>
          <p:cNvSpPr>
            <a:spLocks noGrp="1"/>
          </p:cNvSpPr>
          <p:nvPr>
            <p:ph sz="quarter" idx="2"/>
          </p:nvPr>
        </p:nvSpPr>
        <p:spPr>
          <a:xfrm>
            <a:off x="4500563" y="1785938"/>
            <a:ext cx="4243387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Издательство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«ГЕНЕЗИС»</a:t>
            </a:r>
          </a:p>
          <a:p>
            <a:pPr eaLnBrk="1" hangingPunct="1">
              <a:buFont typeface="Wingdings" pitchFamily="2" charset="2"/>
              <a:buNone/>
            </a:pPr>
            <a:endParaRPr lang="en-US" sz="3600" smtClean="0"/>
          </a:p>
          <a:p>
            <a:pPr eaLnBrk="1" hangingPunct="1">
              <a:buFont typeface="Wingdings" pitchFamily="2" charset="2"/>
              <a:buNone/>
            </a:pPr>
            <a:r>
              <a:rPr lang="ru-RU" sz="3600" smtClean="0"/>
              <a:t>(495) 682-60-51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3600" smtClean="0"/>
              <a:t>(495) 682-54-42</a:t>
            </a:r>
            <a:endParaRPr lang="en-US" sz="3600" smtClean="0"/>
          </a:p>
          <a:p>
            <a:pPr eaLnBrk="1" hangingPunct="1">
              <a:buFont typeface="Wingdings" pitchFamily="2" charset="2"/>
              <a:buNone/>
            </a:pPr>
            <a:endParaRPr lang="en-US" sz="3600" smtClean="0">
              <a:hlinkClick r:id="rId2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3600" smtClean="0">
                <a:hlinkClick r:id="rId2"/>
              </a:rPr>
              <a:t>www.genesis-book.ru</a:t>
            </a:r>
            <a:r>
              <a:rPr lang="en-US" sz="3600" smtClean="0"/>
              <a:t> </a:t>
            </a:r>
            <a:endParaRPr lang="ru-RU" sz="3200" smtClean="0"/>
          </a:p>
        </p:txBody>
      </p:sp>
      <p:sp>
        <p:nvSpPr>
          <p:cNvPr id="37893" name="Нижний колонтитул 6"/>
          <p:cNvSpPr>
            <a:spLocks noGrp="1"/>
          </p:cNvSpPr>
          <p:nvPr>
            <p:ph type="ftr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1</a:t>
            </a:r>
          </a:p>
        </p:txBody>
      </p:sp>
      <p:pic>
        <p:nvPicPr>
          <p:cNvPr id="26629" name="Picture 6" descr="C:\Users\Oxana\Desktop\1887705_Psihologiya_i_vybor_professii_programma_predprofilnoj_podgotovki_Uchebno-metodicheskoe_posobi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844675"/>
            <a:ext cx="2376488" cy="337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2" descr="C:\Documents and Settings\Oxana.HOME-26D7B77438\Рабочий стол\IMG_369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908175" y="3213100"/>
            <a:ext cx="2179638" cy="3081338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одзаголовок 2"/>
          <p:cNvSpPr>
            <a:spLocks noGrp="1"/>
          </p:cNvSpPr>
          <p:nvPr>
            <p:ph type="body" idx="1"/>
          </p:nvPr>
        </p:nvSpPr>
        <p:spPr>
          <a:xfrm>
            <a:off x="539750" y="2924175"/>
            <a:ext cx="8280400" cy="3471863"/>
          </a:xfrm>
        </p:spPr>
        <p:txBody>
          <a:bodyPr>
            <a:normAutofit fontScale="92500"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РАЗДЕЛ </a:t>
            </a:r>
            <a:r>
              <a:rPr lang="en-US" dirty="0" smtClean="0"/>
              <a:t> </a:t>
            </a:r>
            <a:r>
              <a:rPr lang="ru-RU" dirty="0" smtClean="0"/>
              <a:t> 3</a:t>
            </a:r>
          </a:p>
          <a:p>
            <a:pPr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СПОСОБНОСТИ  И  ПРОФЕССИОНАЛЬНАЯ  ПРИГОДНОСТЬ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u="sng" dirty="0" smtClean="0"/>
              <a:t>Урок № </a:t>
            </a:r>
            <a:r>
              <a:rPr lang="ru-RU" u="sng" dirty="0" smtClean="0">
                <a:latin typeface="Arial" charset="0"/>
              </a:rPr>
              <a:t>18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3500" b="1" dirty="0" smtClean="0">
                <a:solidFill>
                  <a:srgbClr val="FFC000"/>
                </a:solidFill>
                <a:latin typeface="Arial" charset="0"/>
              </a:rPr>
              <a:t>СПОСОБНОСТИ  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3500" b="1" dirty="0" smtClean="0">
                <a:solidFill>
                  <a:srgbClr val="FFC000"/>
                </a:solidFill>
                <a:latin typeface="Arial" charset="0"/>
              </a:rPr>
              <a:t>К  ИНТЕЛЛЕКТУАЛЬНЫМ  ВИДАМ  ДЕЯТЕЛЬНОСТИ</a:t>
            </a:r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Психология и выбор профессии</a:t>
            </a:r>
            <a:endParaRPr lang="ru-RU" dirty="0"/>
          </a:p>
        </p:txBody>
      </p:sp>
      <p:sp>
        <p:nvSpPr>
          <p:cNvPr id="10244" name="Нижний колонтитул 3"/>
          <p:cNvSpPr>
            <a:spLocks noGrp="1"/>
          </p:cNvSpPr>
          <p:nvPr>
            <p:ph type="ftr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18</a:t>
            </a:r>
            <a:endParaRPr lang="ru-RU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ижний колонтитул 3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18</a:t>
            </a:r>
          </a:p>
        </p:txBody>
      </p:sp>
      <p:sp>
        <p:nvSpPr>
          <p:cNvPr id="13315" name="Содержимое 6"/>
          <p:cNvSpPr>
            <a:spLocks noGrp="1"/>
          </p:cNvSpPr>
          <p:nvPr>
            <p:ph sz="quarter" idx="4294967295"/>
          </p:nvPr>
        </p:nvSpPr>
        <p:spPr>
          <a:xfrm>
            <a:off x="684213" y="549275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3200" i="1" smtClean="0">
                <a:latin typeface="Georgia" pitchFamily="18" charset="0"/>
              </a:rPr>
              <a:t>Учёный – это человек, который может объяснить, почему механизм работает, но не может объяснить, почему он не работает.</a:t>
            </a:r>
          </a:p>
        </p:txBody>
      </p:sp>
      <p:pic>
        <p:nvPicPr>
          <p:cNvPr id="13316" name="Picture 2" descr="C:\Users\Oxana\Desktop\alexander_graham_bell_500p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7900" y="2771775"/>
            <a:ext cx="3800475" cy="332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18</a:t>
            </a:r>
          </a:p>
        </p:txBody>
      </p:sp>
      <p:sp>
        <p:nvSpPr>
          <p:cNvPr id="14339" name="Содержимое 3"/>
          <p:cNvSpPr>
            <a:spLocks noGrp="1"/>
          </p:cNvSpPr>
          <p:nvPr>
            <p:ph sz="quarter" idx="1"/>
          </p:nvPr>
        </p:nvSpPr>
        <p:spPr>
          <a:xfrm>
            <a:off x="395288" y="1916113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FFC000"/>
                </a:solidFill>
              </a:rPr>
              <a:t>Понятие  интеллект  объединяет  все познавательные способности: </a:t>
            </a:r>
          </a:p>
          <a:p>
            <a:pPr eaLnBrk="1" hangingPunct="1"/>
            <a:r>
              <a:rPr lang="ru-RU" b="1" smtClean="0">
                <a:solidFill>
                  <a:srgbClr val="FFC000"/>
                </a:solidFill>
              </a:rPr>
              <a:t>ощущение,  </a:t>
            </a:r>
          </a:p>
          <a:p>
            <a:pPr eaLnBrk="1" hangingPunct="1"/>
            <a:r>
              <a:rPr lang="ru-RU" b="1" smtClean="0">
                <a:solidFill>
                  <a:srgbClr val="FFC000"/>
                </a:solidFill>
              </a:rPr>
              <a:t>восприятие,  </a:t>
            </a:r>
          </a:p>
          <a:p>
            <a:pPr eaLnBrk="1" hangingPunct="1"/>
            <a:r>
              <a:rPr lang="ru-RU" b="1" smtClean="0">
                <a:solidFill>
                  <a:srgbClr val="FFC000"/>
                </a:solidFill>
              </a:rPr>
              <a:t>память, </a:t>
            </a:r>
          </a:p>
          <a:p>
            <a:pPr eaLnBrk="1" hangingPunct="1"/>
            <a:r>
              <a:rPr lang="ru-RU" b="1" smtClean="0">
                <a:solidFill>
                  <a:srgbClr val="FFC000"/>
                </a:solidFill>
              </a:rPr>
              <a:t>воображение,  </a:t>
            </a:r>
          </a:p>
          <a:p>
            <a:pPr eaLnBrk="1" hangingPunct="1"/>
            <a:r>
              <a:rPr lang="ru-RU" b="1" smtClean="0">
                <a:solidFill>
                  <a:srgbClr val="FFC000"/>
                </a:solidFill>
              </a:rPr>
              <a:t>мышление</a:t>
            </a:r>
          </a:p>
        </p:txBody>
      </p:sp>
      <p:pic>
        <p:nvPicPr>
          <p:cNvPr id="14340" name="Picture 3" descr="C:\Users\Oxana\Desktop\iCAGH80Q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3429000"/>
            <a:ext cx="2441575" cy="244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Box 5"/>
          <p:cNvSpPr txBox="1">
            <a:spLocks noChangeArrowheads="1"/>
          </p:cNvSpPr>
          <p:nvPr/>
        </p:nvSpPr>
        <p:spPr bwMode="auto">
          <a:xfrm>
            <a:off x="1116013" y="260350"/>
            <a:ext cx="6572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FF0000"/>
                </a:solidFill>
                <a:latin typeface="Calibri" pitchFamily="34" charset="0"/>
              </a:rPr>
              <a:t>Записать  в  тетрадь  для  конспектов: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18</a:t>
            </a:r>
          </a:p>
        </p:txBody>
      </p:sp>
      <p:sp>
        <p:nvSpPr>
          <p:cNvPr id="15363" name="Содержимое 11"/>
          <p:cNvSpPr>
            <a:spLocks noGrp="1"/>
          </p:cNvSpPr>
          <p:nvPr>
            <p:ph sz="quarter" idx="1"/>
          </p:nvPr>
        </p:nvSpPr>
        <p:spPr>
          <a:xfrm>
            <a:off x="395288" y="1844675"/>
            <a:ext cx="6119812" cy="4495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ru-RU" smtClean="0"/>
              <a:t>Согласно академику Н.Н.Моисееву, интеллект — это, прежде всего: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mtClean="0"/>
              <a:t> целеполагание,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mtClean="0"/>
              <a:t>планиарование ресурсов и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mtClean="0"/>
              <a:t>построение стратегии достижения цели. </a:t>
            </a:r>
          </a:p>
          <a:p>
            <a:pPr eaLnBrk="1" hangingPunct="1"/>
            <a:endParaRPr lang="ru-RU" smtClean="0"/>
          </a:p>
        </p:txBody>
      </p:sp>
      <p:sp>
        <p:nvSpPr>
          <p:cNvPr id="15364" name="Прямоугольник 5"/>
          <p:cNvSpPr>
            <a:spLocks noChangeArrowheads="1"/>
          </p:cNvSpPr>
          <p:nvPr/>
        </p:nvSpPr>
        <p:spPr bwMode="auto">
          <a:xfrm>
            <a:off x="4356100" y="4365625"/>
            <a:ext cx="4572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endParaRPr lang="ru-RU">
              <a:latin typeface="Calibri" pitchFamily="34" charset="0"/>
            </a:endParaRPr>
          </a:p>
          <a:p>
            <a:pPr algn="r"/>
            <a:r>
              <a:rPr lang="ru-RU">
                <a:latin typeface="Calibri" pitchFamily="34" charset="0"/>
              </a:rPr>
              <a:t>Никита Николаевич МОИСЕЕВ</a:t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>(1917 – 2000)</a:t>
            </a:r>
          </a:p>
          <a:p>
            <a:pPr algn="r"/>
            <a:r>
              <a:rPr lang="ru-RU">
                <a:latin typeface="Calibri" pitchFamily="34" charset="0"/>
              </a:rPr>
              <a:t>советский и российский учёный в области общей механики и прикладной математики, академик Академии наук СССР</a:t>
            </a:r>
          </a:p>
        </p:txBody>
      </p:sp>
      <p:pic>
        <p:nvPicPr>
          <p:cNvPr id="15365" name="Picture 2" descr="C:\Users\Oxana\Desktop\200px-Nikita_Nikolaevich_Moiseyev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1844675"/>
            <a:ext cx="1800225" cy="257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250825" y="1916113"/>
            <a:ext cx="8443913" cy="792162"/>
          </a:xfrm>
        </p:spPr>
        <p:txBody>
          <a:bodyPr/>
          <a:lstStyle/>
          <a:p>
            <a:pPr algn="ctr" eaLnBrk="1" hangingPunct="1"/>
            <a:r>
              <a:rPr lang="ru-RU" sz="3600" u="sng" smtClean="0">
                <a:solidFill>
                  <a:srgbClr val="FFC000"/>
                </a:solidFill>
              </a:rPr>
              <a:t>Существенными  качествами интеллекта  являются:</a:t>
            </a:r>
          </a:p>
        </p:txBody>
      </p:sp>
      <p:sp>
        <p:nvSpPr>
          <p:cNvPr id="14339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18</a:t>
            </a:r>
          </a:p>
        </p:txBody>
      </p:sp>
      <p:sp>
        <p:nvSpPr>
          <p:cNvPr id="16388" name="Содержимое 3"/>
          <p:cNvSpPr>
            <a:spLocks noGrp="1"/>
          </p:cNvSpPr>
          <p:nvPr>
            <p:ph sz="quarter" idx="1"/>
          </p:nvPr>
        </p:nvSpPr>
        <p:spPr>
          <a:xfrm>
            <a:off x="2339975" y="3141663"/>
            <a:ext cx="7704138" cy="5257800"/>
          </a:xfrm>
        </p:spPr>
        <p:txBody>
          <a:bodyPr/>
          <a:lstStyle/>
          <a:p>
            <a:pPr eaLnBrk="1" hangingPunct="1"/>
            <a:r>
              <a:rPr lang="ru-RU" sz="4000" smtClean="0"/>
              <a:t> </a:t>
            </a:r>
            <a:r>
              <a:rPr lang="ru-RU" sz="3600" b="1" smtClean="0">
                <a:solidFill>
                  <a:srgbClr val="FFC000"/>
                </a:solidFill>
              </a:rPr>
              <a:t>пытливость и глубина ума</a:t>
            </a:r>
          </a:p>
          <a:p>
            <a:pPr eaLnBrk="1" hangingPunct="1"/>
            <a:r>
              <a:rPr lang="ru-RU" sz="3600" b="1" smtClean="0">
                <a:solidFill>
                  <a:srgbClr val="FFC000"/>
                </a:solidFill>
              </a:rPr>
              <a:t> его гибкость и подвижность</a:t>
            </a:r>
          </a:p>
          <a:p>
            <a:pPr eaLnBrk="1" hangingPunct="1"/>
            <a:r>
              <a:rPr lang="ru-RU" sz="3600" b="1" smtClean="0">
                <a:solidFill>
                  <a:srgbClr val="FFC000"/>
                </a:solidFill>
              </a:rPr>
              <a:t> логичность и доказательность</a:t>
            </a:r>
          </a:p>
        </p:txBody>
      </p:sp>
      <p:pic>
        <p:nvPicPr>
          <p:cNvPr id="16389" name="Picture 3" descr="C:\Users\Oxana\Desktop\35102103_issue_1552_020211_1705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357563"/>
            <a:ext cx="1873250" cy="262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TextBox 6"/>
          <p:cNvSpPr txBox="1">
            <a:spLocks noChangeArrowheads="1"/>
          </p:cNvSpPr>
          <p:nvPr/>
        </p:nvSpPr>
        <p:spPr bwMode="auto">
          <a:xfrm>
            <a:off x="1116013" y="260350"/>
            <a:ext cx="6572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FF0000"/>
                </a:solidFill>
                <a:latin typeface="Calibri" pitchFamily="34" charset="0"/>
              </a:rPr>
              <a:t>Записать  в  тетрадь  для  конспектов: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1916113"/>
            <a:ext cx="8153400" cy="9906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u="sng" dirty="0" smtClean="0">
                <a:solidFill>
                  <a:srgbClr val="FFC000"/>
                </a:solidFill>
              </a:rPr>
              <a:t>Высокий уровень </a:t>
            </a:r>
            <a:br>
              <a:rPr lang="ru-RU" sz="3600" u="sng" dirty="0" smtClean="0">
                <a:solidFill>
                  <a:srgbClr val="FFC000"/>
                </a:solidFill>
              </a:rPr>
            </a:br>
            <a:r>
              <a:rPr lang="ru-RU" sz="3600" u="sng" dirty="0" smtClean="0">
                <a:solidFill>
                  <a:srgbClr val="FFC000"/>
                </a:solidFill>
              </a:rPr>
              <a:t>общего умственного развития определяется:</a:t>
            </a:r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15363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18</a:t>
            </a:r>
          </a:p>
        </p:txBody>
      </p:sp>
      <p:sp>
        <p:nvSpPr>
          <p:cNvPr id="17412" name="Содержимое 3"/>
          <p:cNvSpPr>
            <a:spLocks noGrp="1"/>
          </p:cNvSpPr>
          <p:nvPr>
            <p:ph sz="quarter" idx="1"/>
          </p:nvPr>
        </p:nvSpPr>
        <p:spPr>
          <a:xfrm>
            <a:off x="539750" y="2708275"/>
            <a:ext cx="8153400" cy="4495800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FFC000"/>
                </a:solidFill>
              </a:rPr>
              <a:t>Природными задатками</a:t>
            </a:r>
          </a:p>
          <a:p>
            <a:pPr eaLnBrk="1" hangingPunct="1"/>
            <a:r>
              <a:rPr lang="ru-RU" sz="3600" b="1" smtClean="0">
                <a:solidFill>
                  <a:srgbClr val="FFC000"/>
                </a:solidFill>
              </a:rPr>
              <a:t>Наследственностью</a:t>
            </a:r>
          </a:p>
          <a:p>
            <a:pPr eaLnBrk="1" hangingPunct="1"/>
            <a:r>
              <a:rPr lang="ru-RU" sz="3600" b="1" smtClean="0">
                <a:solidFill>
                  <a:srgbClr val="FFC000"/>
                </a:solidFill>
              </a:rPr>
              <a:t>Жизненным опытом</a:t>
            </a:r>
          </a:p>
          <a:p>
            <a:pPr eaLnBrk="1" hangingPunct="1"/>
            <a:r>
              <a:rPr lang="ru-RU" sz="3600" b="1" smtClean="0">
                <a:solidFill>
                  <a:srgbClr val="FFC000"/>
                </a:solidFill>
              </a:rPr>
              <a:t>Образованием</a:t>
            </a:r>
          </a:p>
          <a:p>
            <a:pPr eaLnBrk="1" hangingPunct="1"/>
            <a:r>
              <a:rPr lang="ru-RU" sz="3600" b="1" smtClean="0">
                <a:solidFill>
                  <a:srgbClr val="FFC000"/>
                </a:solidFill>
              </a:rPr>
              <a:t>Воспитанием</a:t>
            </a:r>
          </a:p>
          <a:p>
            <a:pPr eaLnBrk="1" hangingPunct="1"/>
            <a:r>
              <a:rPr lang="ru-RU" sz="3600" b="1" smtClean="0">
                <a:solidFill>
                  <a:srgbClr val="FFC000"/>
                </a:solidFill>
              </a:rPr>
              <a:t>Чертами характера</a:t>
            </a:r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1116013" y="333375"/>
            <a:ext cx="65722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FF0000"/>
                </a:solidFill>
                <a:latin typeface="Calibri" pitchFamily="34" charset="0"/>
              </a:rPr>
              <a:t>Записать  в  тетрадь  для  конспектов: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b="1" smtClean="0"/>
              <a:t>Условия развития одаренности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052513"/>
            <a:ext cx="8229600" cy="5241925"/>
          </a:xfrm>
        </p:spPr>
        <p:txBody>
          <a:bodyPr>
            <a:normAutofit fontScale="925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800" u="sng" dirty="0" smtClean="0"/>
              <a:t>Процент </a:t>
            </a:r>
            <a:r>
              <a:rPr lang="ru-RU" sz="2800" u="sng" dirty="0"/>
              <a:t>одаренных с годами резко снижается</a:t>
            </a:r>
            <a:r>
              <a:rPr lang="ru-RU" sz="2800" u="sng" dirty="0" smtClean="0"/>
              <a:t>: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2800" dirty="0" smtClean="0"/>
              <a:t>в </a:t>
            </a:r>
            <a:r>
              <a:rPr lang="ru-RU" sz="2800" dirty="0">
                <a:solidFill>
                  <a:srgbClr val="FF3300"/>
                </a:solidFill>
              </a:rPr>
              <a:t>10</a:t>
            </a:r>
            <a:r>
              <a:rPr lang="ru-RU" sz="2800" dirty="0"/>
              <a:t>-летнем возрасте их примерно </a:t>
            </a:r>
            <a:r>
              <a:rPr lang="ru-RU" sz="2800" dirty="0">
                <a:solidFill>
                  <a:srgbClr val="FF3300"/>
                </a:solidFill>
              </a:rPr>
              <a:t>60‑70 %,</a:t>
            </a:r>
            <a:r>
              <a:rPr lang="ru-RU" sz="2800" dirty="0"/>
              <a:t> </a:t>
            </a:r>
            <a:endParaRPr lang="ru-RU" sz="2800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2800" dirty="0" smtClean="0"/>
              <a:t>к </a:t>
            </a:r>
            <a:r>
              <a:rPr lang="ru-RU" sz="2800" dirty="0"/>
              <a:t>четырнадцати годам — </a:t>
            </a:r>
            <a:r>
              <a:rPr lang="ru-RU" sz="2800" dirty="0">
                <a:solidFill>
                  <a:srgbClr val="FF3300"/>
                </a:solidFill>
              </a:rPr>
              <a:t>30‑40 </a:t>
            </a:r>
            <a:r>
              <a:rPr lang="ru-RU" sz="2800" dirty="0" smtClean="0">
                <a:solidFill>
                  <a:srgbClr val="FF3300"/>
                </a:solidFill>
              </a:rPr>
              <a:t>%,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2800" dirty="0" smtClean="0"/>
              <a:t>к </a:t>
            </a:r>
            <a:r>
              <a:rPr lang="ru-RU" sz="2800" dirty="0"/>
              <a:t>семнадцати — </a:t>
            </a:r>
            <a:r>
              <a:rPr lang="ru-RU" sz="2800" dirty="0" smtClean="0"/>
              <a:t>только </a:t>
            </a:r>
            <a:r>
              <a:rPr lang="ru-RU" sz="2800" dirty="0">
                <a:solidFill>
                  <a:srgbClr val="FF3300"/>
                </a:solidFill>
              </a:rPr>
              <a:t>15‑20 </a:t>
            </a:r>
            <a:r>
              <a:rPr lang="ru-RU" sz="2800" dirty="0" smtClean="0">
                <a:solidFill>
                  <a:srgbClr val="FF3300"/>
                </a:solidFill>
              </a:rPr>
              <a:t>%.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ru-RU" sz="2800" dirty="0" smtClean="0">
              <a:solidFill>
                <a:srgbClr val="FF3300"/>
              </a:solidFill>
            </a:endParaRPr>
          </a:p>
          <a:p>
            <a:pPr marL="320040" indent="-32004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2800" u="sng" dirty="0" smtClean="0"/>
              <a:t>Интеллектуальное развитие: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2800" dirty="0" smtClean="0"/>
              <a:t>к </a:t>
            </a:r>
            <a:r>
              <a:rPr lang="ru-RU" sz="2800" dirty="0" smtClean="0">
                <a:solidFill>
                  <a:srgbClr val="FF3300"/>
                </a:solidFill>
              </a:rPr>
              <a:t>5,5</a:t>
            </a:r>
            <a:r>
              <a:rPr lang="ru-RU" sz="2800" dirty="0" smtClean="0"/>
              <a:t> годам имеет положительное ускорение, которое сменяется отрицательным,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2800" dirty="0" smtClean="0"/>
              <a:t>к </a:t>
            </a:r>
            <a:r>
              <a:rPr lang="ru-RU" sz="2800" dirty="0" smtClean="0">
                <a:solidFill>
                  <a:srgbClr val="FF3300"/>
                </a:solidFill>
              </a:rPr>
              <a:t>12 </a:t>
            </a:r>
            <a:r>
              <a:rPr lang="ru-RU" sz="2800" dirty="0" smtClean="0"/>
              <a:t>годам в основном завершается.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ru-RU" sz="2800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2800" dirty="0" smtClean="0"/>
              <a:t>К </a:t>
            </a:r>
            <a:r>
              <a:rPr lang="ru-RU" sz="2800" dirty="0" smtClean="0">
                <a:solidFill>
                  <a:srgbClr val="FF3300"/>
                </a:solidFill>
              </a:rPr>
              <a:t>8</a:t>
            </a:r>
            <a:r>
              <a:rPr lang="ru-RU" sz="2800" dirty="0" smtClean="0"/>
              <a:t> годам достигается </a:t>
            </a:r>
            <a:r>
              <a:rPr lang="ru-RU" sz="2800" dirty="0" smtClean="0">
                <a:solidFill>
                  <a:srgbClr val="FF3300"/>
                </a:solidFill>
              </a:rPr>
              <a:t>90%</a:t>
            </a:r>
            <a:r>
              <a:rPr lang="ru-RU" sz="2800" dirty="0" smtClean="0"/>
              <a:t> развития интеллекта;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2800" dirty="0" smtClean="0"/>
              <a:t>интеллект </a:t>
            </a:r>
            <a:r>
              <a:rPr lang="ru-RU" sz="2800" dirty="0" smtClean="0">
                <a:solidFill>
                  <a:srgbClr val="FF3300"/>
                </a:solidFill>
              </a:rPr>
              <a:t>12</a:t>
            </a:r>
            <a:r>
              <a:rPr lang="ru-RU" sz="2800" dirty="0" smtClean="0"/>
              <a:t>-летних подростков и уч-ся </a:t>
            </a:r>
            <a:r>
              <a:rPr lang="ru-RU" sz="2800" dirty="0" smtClean="0">
                <a:solidFill>
                  <a:srgbClr val="FF3300"/>
                </a:solidFill>
              </a:rPr>
              <a:t>11</a:t>
            </a:r>
            <a:r>
              <a:rPr lang="ru-RU" sz="2800" dirty="0" smtClean="0"/>
              <a:t>-х классов существенно не отличаются.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ru-RU" sz="2800" dirty="0"/>
          </a:p>
        </p:txBody>
      </p:sp>
      <p:pic>
        <p:nvPicPr>
          <p:cNvPr id="5" name="Picture 4" descr="MCj0397490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663" y="1916113"/>
            <a:ext cx="2206625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Нижний колонтитул 5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18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71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7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ижний колонтитул 1"/>
          <p:cNvSpPr>
            <a:spLocks noGrp="1"/>
          </p:cNvSpPr>
          <p:nvPr>
            <p:ph type="ftr" sz="quarter" idx="11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/>
              <a:t>Урок 18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4294967295"/>
          </p:nvPr>
        </p:nvSpPr>
        <p:spPr>
          <a:xfrm>
            <a:off x="539750" y="908050"/>
            <a:ext cx="8370888" cy="5257800"/>
          </a:xfrm>
        </p:spPr>
        <p:txBody>
          <a:bodyPr>
            <a:normAutofit fontScale="92500" lnSpcReduction="2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u="sng" dirty="0" smtClean="0">
                <a:solidFill>
                  <a:srgbClr val="FFC000"/>
                </a:solidFill>
              </a:rPr>
              <a:t>Подростковый возраст – время повышенной интеллектуальной активности.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u="sng" dirty="0" smtClean="0">
                <a:solidFill>
                  <a:srgbClr val="FFC000"/>
                </a:solidFill>
              </a:rPr>
              <a:t>В это время формируется и развивается: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u="sng" dirty="0" smtClean="0">
              <a:solidFill>
                <a:srgbClr val="FFC000"/>
              </a:solidFill>
            </a:endParaRP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3500" b="1" dirty="0" smtClean="0">
                <a:solidFill>
                  <a:srgbClr val="FFC000"/>
                </a:solidFill>
              </a:rPr>
              <a:t>Гибкость 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3500" b="1" dirty="0" smtClean="0">
                <a:solidFill>
                  <a:srgbClr val="FFC000"/>
                </a:solidFill>
              </a:rPr>
              <a:t>Оригинальность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3500" b="1" dirty="0" smtClean="0">
                <a:solidFill>
                  <a:srgbClr val="FFC000"/>
                </a:solidFill>
              </a:rPr>
              <a:t>Острота мышления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3500" b="1" dirty="0" smtClean="0">
                <a:solidFill>
                  <a:srgbClr val="FFC000"/>
                </a:solidFill>
              </a:rPr>
              <a:t>Настойчивость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3500" b="1" dirty="0" smtClean="0">
                <a:solidFill>
                  <a:srgbClr val="FFC000"/>
                </a:solidFill>
              </a:rPr>
              <a:t>Дисциплинированность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3500" b="1" dirty="0" smtClean="0">
                <a:solidFill>
                  <a:srgbClr val="FFC000"/>
                </a:solidFill>
              </a:rPr>
              <a:t>Уверенность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3500" b="1" dirty="0" smtClean="0">
                <a:solidFill>
                  <a:srgbClr val="FFC000"/>
                </a:solidFill>
              </a:rPr>
              <a:t>Самообладание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ru-RU" dirty="0"/>
          </a:p>
        </p:txBody>
      </p:sp>
      <p:sp>
        <p:nvSpPr>
          <p:cNvPr id="6" name="Правая фигурная скобка 5"/>
          <p:cNvSpPr/>
          <p:nvPr/>
        </p:nvSpPr>
        <p:spPr>
          <a:xfrm>
            <a:off x="5219700" y="2492375"/>
            <a:ext cx="865188" cy="3673475"/>
          </a:xfrm>
          <a:prstGeom prst="rightBrace">
            <a:avLst>
              <a:gd name="adj1" fmla="val 8333"/>
              <a:gd name="adj2" fmla="val 50743"/>
            </a:avLst>
          </a:prstGeom>
          <a:ln>
            <a:solidFill>
              <a:schemeClr val="tx1">
                <a:lumMod val="9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9461" name="TextBox 6"/>
          <p:cNvSpPr txBox="1">
            <a:spLocks noChangeArrowheads="1"/>
          </p:cNvSpPr>
          <p:nvPr/>
        </p:nvSpPr>
        <p:spPr bwMode="auto">
          <a:xfrm>
            <a:off x="6335713" y="3644900"/>
            <a:ext cx="2808287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Calibri" pitchFamily="34" charset="0"/>
              </a:rPr>
              <a:t>Качества, обеспечивающие способность человека к труду</a:t>
            </a:r>
          </a:p>
        </p:txBody>
      </p:sp>
      <p:sp>
        <p:nvSpPr>
          <p:cNvPr id="19462" name="TextBox 7"/>
          <p:cNvSpPr txBox="1">
            <a:spLocks noChangeArrowheads="1"/>
          </p:cNvSpPr>
          <p:nvPr/>
        </p:nvSpPr>
        <p:spPr bwMode="auto">
          <a:xfrm>
            <a:off x="1116013" y="260350"/>
            <a:ext cx="6572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FF0000"/>
                </a:solidFill>
                <a:latin typeface="Calibri" pitchFamily="34" charset="0"/>
              </a:rPr>
              <a:t>Записать  в  тетрадь  для  конспектов: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зор на стекле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Узор на стекле</Template>
  <TotalTime>1133</TotalTime>
  <Words>679</Words>
  <Application>Microsoft Office PowerPoint</Application>
  <PresentationFormat>Экран (4:3)</PresentationFormat>
  <Paragraphs>294</Paragraphs>
  <Slides>18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Calibri</vt:lpstr>
      <vt:lpstr>Wingdings</vt:lpstr>
      <vt:lpstr>Wingdings 2</vt:lpstr>
      <vt:lpstr>Tw Cen MT</vt:lpstr>
      <vt:lpstr>Georgia</vt:lpstr>
      <vt:lpstr>Узор на стекле</vt:lpstr>
      <vt:lpstr>Диаграмма Microsoft Office Excel</vt:lpstr>
      <vt:lpstr>Профориентационное  занятие по курсу Г.В.Резапкиной</vt:lpstr>
      <vt:lpstr>Психология и выбор профессии</vt:lpstr>
      <vt:lpstr>Слайд 3</vt:lpstr>
      <vt:lpstr>Слайд 4</vt:lpstr>
      <vt:lpstr>Слайд 5</vt:lpstr>
      <vt:lpstr>Существенными  качествами интеллекта  являются:</vt:lpstr>
      <vt:lpstr>Высокий уровень  общего умственного развития определяется: </vt:lpstr>
      <vt:lpstr>Условия развития одаренности</vt:lpstr>
      <vt:lpstr>Слайд 9</vt:lpstr>
      <vt:lpstr>Исследованиями установлено, что способности –  </vt:lpstr>
      <vt:lpstr>Колумбийский университет (США) основан в 1754г.</vt:lpstr>
      <vt:lpstr>Стэнфордский  университет (США), основан в 1891г.</vt:lpstr>
      <vt:lpstr>Задание № 1, стр. 60 Тест  умственного  развития</vt:lpstr>
      <vt:lpstr>Слайд 14</vt:lpstr>
      <vt:lpstr>Слайд 15</vt:lpstr>
      <vt:lpstr> ДОМАШНЕЕ   ЗАДАНИЕ</vt:lpstr>
      <vt:lpstr>Слайд 17</vt:lpstr>
      <vt:lpstr>Литература: Г.В.Резапкина, Психология и выбор профессии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Психология и выбор профессии</dc:title>
  <dc:creator>Detkovskaya O.V.</dc:creator>
  <cp:lastModifiedBy>Detkovskaya </cp:lastModifiedBy>
  <cp:revision>228</cp:revision>
  <dcterms:created xsi:type="dcterms:W3CDTF">2010-09-02T10:15:44Z</dcterms:created>
  <dcterms:modified xsi:type="dcterms:W3CDTF">2012-07-01T17:39:30Z</dcterms:modified>
</cp:coreProperties>
</file>