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641" r:id="rId3"/>
    <p:sldId id="562" r:id="rId4"/>
    <p:sldId id="557" r:id="rId5"/>
    <p:sldId id="642" r:id="rId6"/>
    <p:sldId id="643" r:id="rId7"/>
    <p:sldId id="644" r:id="rId8"/>
    <p:sldId id="654" r:id="rId9"/>
    <p:sldId id="645" r:id="rId10"/>
    <p:sldId id="648" r:id="rId11"/>
    <p:sldId id="649" r:id="rId12"/>
    <p:sldId id="650" r:id="rId13"/>
    <p:sldId id="651" r:id="rId14"/>
    <p:sldId id="652" r:id="rId15"/>
    <p:sldId id="646" r:id="rId16"/>
    <p:sldId id="653" r:id="rId17"/>
    <p:sldId id="655" r:id="rId18"/>
    <p:sldId id="656" r:id="rId19"/>
    <p:sldId id="657" r:id="rId20"/>
    <p:sldId id="658" r:id="rId21"/>
    <p:sldId id="660" r:id="rId22"/>
    <p:sldId id="662" r:id="rId23"/>
    <p:sldId id="659" r:id="rId24"/>
    <p:sldId id="664" r:id="rId25"/>
    <p:sldId id="663" r:id="rId26"/>
    <p:sldId id="665" r:id="rId27"/>
    <p:sldId id="537" r:id="rId28"/>
    <p:sldId id="666" r:id="rId29"/>
    <p:sldId id="396" r:id="rId30"/>
    <p:sldId id="319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5" autoAdjust="0"/>
    <p:restoredTop sz="94660"/>
  </p:normalViewPr>
  <p:slideViewPr>
    <p:cSldViewPr>
      <p:cViewPr>
        <p:scale>
          <a:sx n="50" d="100"/>
          <a:sy n="50" d="100"/>
        </p:scale>
        <p:origin x="-3384" y="-1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930CA-1AAF-4CF0-85B9-DC99ECFB4686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D36B1-4B5D-4DE8-95AD-1137E5A42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04864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5300" b="1" dirty="0" smtClean="0"/>
              <a:t>Стимульный  материал </a:t>
            </a:r>
            <a:br>
              <a:rPr lang="ru-RU" sz="5300" b="1" dirty="0" smtClean="0"/>
            </a:br>
            <a:r>
              <a:rPr lang="ru-RU" dirty="0" smtClean="0"/>
              <a:t>к занятиям на развитие памяти*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6400800" cy="1296144"/>
          </a:xfrm>
        </p:spPr>
        <p:txBody>
          <a:bodyPr/>
          <a:lstStyle/>
          <a:p>
            <a:r>
              <a:rPr lang="ru-RU" dirty="0" smtClean="0"/>
              <a:t>Игры, задания и упражнения для развития памяти детей 7-10 лет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204864"/>
            <a:ext cx="9144000" cy="646331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dirty="0" smtClean="0"/>
              <a:t>     * автор: Л.В.Черемошкина «Развитие памяти детей», Ярославль, «Академия Развития»,   </a:t>
            </a:r>
          </a:p>
          <a:p>
            <a:r>
              <a:rPr lang="ru-RU" dirty="0"/>
              <a:t> </a:t>
            </a:r>
            <a:r>
              <a:rPr lang="ru-RU" dirty="0" smtClean="0"/>
              <a:t>       1996 – 240с.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Презентацию подготовила педагог-психолог ГОУ ЦО № 771, г.Москвы</a:t>
            </a:r>
          </a:p>
          <a:p>
            <a:pPr algn="ctr"/>
            <a:r>
              <a:rPr lang="ru-RU" sz="1600" dirty="0" smtClean="0"/>
              <a:t> </a:t>
            </a:r>
            <a:r>
              <a:rPr lang="ru-RU" sz="2000" b="1" dirty="0" smtClean="0"/>
              <a:t>Детковская Оксана Владимировна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r>
              <a:rPr lang="ru-RU" dirty="0" smtClean="0"/>
              <a:t>О способах запоминания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таком виде их очень трудно запомнить.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Но если найти связи между словами и выражениями, то количество информации, которую надо запомнить, резко уменьшится.</a:t>
            </a:r>
          </a:p>
          <a:p>
            <a:endParaRPr lang="ru-RU" dirty="0" smtClean="0"/>
          </a:p>
          <a:p>
            <a:r>
              <a:rPr lang="ru-RU" dirty="0" smtClean="0"/>
              <a:t>Если в качестве опоры взять фамилии литераторов, то всю остальную информацию можно разделить на смысловые части, относящиеся к их творчеству и жизни.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xana\Desktop\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60648"/>
            <a:ext cx="5974642" cy="63065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325070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Информацию можно представить и так:</a:t>
            </a:r>
            <a:endParaRPr lang="ru-RU" dirty="0"/>
          </a:p>
        </p:txBody>
      </p:sp>
      <p:pic>
        <p:nvPicPr>
          <p:cNvPr id="3074" name="Picture 2" descr="C:\Users\Oxana\Desktop\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7907"/>
            <a:ext cx="4427984" cy="68300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040" y="476672"/>
            <a:ext cx="8640960" cy="60486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Это называется </a:t>
            </a:r>
            <a:r>
              <a:rPr lang="ru-RU" b="1" dirty="0" smtClean="0"/>
              <a:t>СТРУКТУРИРОВАНИЕМ</a:t>
            </a:r>
            <a:r>
              <a:rPr lang="ru-RU" dirty="0" smtClean="0"/>
              <a:t> материала.</a:t>
            </a:r>
          </a:p>
          <a:p>
            <a:r>
              <a:rPr lang="ru-RU" dirty="0" smtClean="0"/>
              <a:t>Мы </a:t>
            </a:r>
            <a:r>
              <a:rPr lang="ru-RU" b="1" dirty="0" smtClean="0"/>
              <a:t>нашли связи внутри материала</a:t>
            </a:r>
            <a:r>
              <a:rPr lang="ru-RU" dirty="0" smtClean="0"/>
              <a:t>, нашли способ </a:t>
            </a:r>
            <a:r>
              <a:rPr lang="ru-RU" b="1" dirty="0" smtClean="0"/>
              <a:t>упорядочить </a:t>
            </a:r>
            <a:r>
              <a:rPr lang="ru-RU" dirty="0" smtClean="0"/>
              <a:t>материал.</a:t>
            </a:r>
          </a:p>
          <a:p>
            <a:r>
              <a:rPr lang="ru-RU" dirty="0" smtClean="0"/>
              <a:t>Явление, когда одно слово вызывает другое помимо нашей воли, называется </a:t>
            </a:r>
            <a:r>
              <a:rPr lang="ru-RU" b="1" dirty="0" smtClean="0"/>
              <a:t>АССОЦИАЦИЕЙ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Таким образом, в задании были применены сразу два способа запоминания информации: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Структурирование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Ассоциации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556792"/>
            <a:ext cx="8496944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endParaRPr lang="ru-RU" sz="6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914400" indent="-914400"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31.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Калейдоскоп явлений</a:t>
            </a:r>
          </a:p>
          <a:p>
            <a:pPr marL="914400" indent="-914400" algn="ctr"/>
            <a:endParaRPr lang="ru-RU" sz="48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3672408"/>
          </a:xfrm>
          <a:ln>
            <a:noFill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 algn="ctr">
              <a:lnSpc>
                <a:spcPct val="170000"/>
              </a:lnSpc>
              <a:buNone/>
            </a:pPr>
            <a:r>
              <a:rPr lang="ru-RU" i="1" dirty="0" smtClean="0">
                <a:latin typeface="Georgia" pitchFamily="18" charset="0"/>
              </a:rPr>
              <a:t>Каждый из вас самостоятельно читает нижеприведенный набор слов.</a:t>
            </a:r>
          </a:p>
          <a:p>
            <a:pPr marL="742950" indent="-742950" algn="ctr">
              <a:lnSpc>
                <a:spcPct val="170000"/>
              </a:lnSpc>
              <a:buNone/>
            </a:pPr>
            <a:r>
              <a:rPr lang="ru-RU" i="1" dirty="0" smtClean="0">
                <a:latin typeface="Georgia" pitchFamily="18" charset="0"/>
              </a:rPr>
              <a:t>Необходимо запомнить все, без исключения слова.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784" y="90872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Georgia" pitchFamily="18" charset="0"/>
                <a:cs typeface="Arial" pitchFamily="34" charset="0"/>
              </a:rPr>
              <a:t>Задание 1</a:t>
            </a:r>
            <a:endParaRPr lang="ru-RU" sz="2800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820472" cy="6336703"/>
          </a:xfrm>
        </p:spPr>
        <p:txBody>
          <a:bodyPr numCol="3">
            <a:normAutofit/>
          </a:bodyPr>
          <a:lstStyle/>
          <a:p>
            <a:r>
              <a:rPr lang="ru-RU" dirty="0" smtClean="0"/>
              <a:t>Соревнование</a:t>
            </a:r>
          </a:p>
          <a:p>
            <a:r>
              <a:rPr lang="ru-RU" dirty="0" smtClean="0"/>
              <a:t>Весна</a:t>
            </a:r>
          </a:p>
          <a:p>
            <a:r>
              <a:rPr lang="ru-RU" dirty="0" smtClean="0"/>
              <a:t>Голубика</a:t>
            </a:r>
          </a:p>
          <a:p>
            <a:r>
              <a:rPr lang="ru-RU" dirty="0" smtClean="0"/>
              <a:t>Дружба</a:t>
            </a:r>
          </a:p>
          <a:p>
            <a:r>
              <a:rPr lang="ru-RU" dirty="0" smtClean="0"/>
              <a:t>Лужи</a:t>
            </a:r>
          </a:p>
          <a:p>
            <a:r>
              <a:rPr lang="ru-RU" dirty="0" smtClean="0"/>
              <a:t>Черника</a:t>
            </a:r>
          </a:p>
          <a:p>
            <a:r>
              <a:rPr lang="ru-RU" dirty="0" smtClean="0"/>
              <a:t>Переживания</a:t>
            </a:r>
          </a:p>
          <a:p>
            <a:r>
              <a:rPr lang="ru-RU" dirty="0" smtClean="0"/>
              <a:t>Судья</a:t>
            </a:r>
          </a:p>
          <a:p>
            <a:r>
              <a:rPr lang="ru-RU" dirty="0" smtClean="0"/>
              <a:t>Спринт</a:t>
            </a:r>
          </a:p>
          <a:p>
            <a:endParaRPr lang="ru-RU" dirty="0" smtClean="0"/>
          </a:p>
          <a:p>
            <a:r>
              <a:rPr lang="ru-RU" dirty="0" smtClean="0"/>
              <a:t>Март</a:t>
            </a:r>
          </a:p>
          <a:p>
            <a:r>
              <a:rPr lang="ru-RU" dirty="0" smtClean="0"/>
              <a:t>Свисток</a:t>
            </a:r>
          </a:p>
          <a:p>
            <a:r>
              <a:rPr lang="ru-RU" dirty="0" smtClean="0"/>
              <a:t>Страдания</a:t>
            </a:r>
          </a:p>
          <a:p>
            <a:r>
              <a:rPr lang="ru-RU" dirty="0" smtClean="0"/>
              <a:t>Чувства</a:t>
            </a:r>
          </a:p>
          <a:p>
            <a:r>
              <a:rPr lang="ru-RU" dirty="0" smtClean="0"/>
              <a:t>Награды</a:t>
            </a:r>
          </a:p>
          <a:p>
            <a:r>
              <a:rPr lang="ru-RU" dirty="0" smtClean="0"/>
              <a:t>Земляника</a:t>
            </a:r>
          </a:p>
          <a:p>
            <a:r>
              <a:rPr lang="ru-RU" dirty="0" smtClean="0"/>
              <a:t>Вишня</a:t>
            </a:r>
          </a:p>
          <a:p>
            <a:r>
              <a:rPr lang="ru-RU" dirty="0" smtClean="0"/>
              <a:t>Листья</a:t>
            </a:r>
          </a:p>
          <a:p>
            <a:r>
              <a:rPr lang="ru-RU" dirty="0" smtClean="0"/>
              <a:t>Победа</a:t>
            </a:r>
          </a:p>
          <a:p>
            <a:endParaRPr lang="ru-RU" dirty="0" smtClean="0"/>
          </a:p>
          <a:p>
            <a:r>
              <a:rPr lang="ru-RU" dirty="0" smtClean="0"/>
              <a:t>Травма</a:t>
            </a:r>
          </a:p>
          <a:p>
            <a:r>
              <a:rPr lang="ru-RU" dirty="0" smtClean="0"/>
              <a:t>Поздравления</a:t>
            </a:r>
          </a:p>
          <a:p>
            <a:r>
              <a:rPr lang="ru-RU" dirty="0" smtClean="0"/>
              <a:t>Доверие</a:t>
            </a:r>
          </a:p>
          <a:p>
            <a:r>
              <a:rPr lang="ru-RU" dirty="0" smtClean="0"/>
              <a:t>Тренировка</a:t>
            </a:r>
          </a:p>
          <a:p>
            <a:r>
              <a:rPr lang="ru-RU" dirty="0" smtClean="0"/>
              <a:t>Праздник</a:t>
            </a:r>
          </a:p>
          <a:p>
            <a:r>
              <a:rPr lang="ru-RU" dirty="0" smtClean="0"/>
              <a:t>Результаты</a:t>
            </a:r>
          </a:p>
          <a:p>
            <a:r>
              <a:rPr lang="ru-RU" dirty="0" smtClean="0"/>
              <a:t>Измена</a:t>
            </a:r>
          </a:p>
          <a:p>
            <a:r>
              <a:rPr lang="ru-RU" dirty="0" smtClean="0"/>
              <a:t>Малина</a:t>
            </a:r>
          </a:p>
          <a:p>
            <a:r>
              <a:rPr lang="ru-RU" dirty="0" smtClean="0"/>
              <a:t>Проигрыш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Для того, чтобы запомнить эти слова полностью, необходимо применить способы запоминания, которые мы только что разобрали.</a:t>
            </a:r>
          </a:p>
          <a:p>
            <a:endParaRPr lang="ru-RU" dirty="0" smtClean="0"/>
          </a:p>
          <a:p>
            <a:r>
              <a:rPr lang="ru-RU" dirty="0" smtClean="0"/>
              <a:t>Сначала ищем ключевые слова: например,</a:t>
            </a:r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ru-RU" b="1" dirty="0" smtClean="0"/>
              <a:t>ВЕСНА, ЯГОДЫ, СПОРТ, ДРУЖБА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Затем, ищем связи ключевых слов с остальными словами.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26469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ВЕСНА</a:t>
            </a:r>
            <a:r>
              <a:rPr lang="ru-RU" dirty="0" smtClean="0"/>
              <a:t> – лужи, март, листья, поздравления, праздник.</a:t>
            </a:r>
          </a:p>
          <a:p>
            <a:endParaRPr lang="ru-RU" dirty="0" smtClean="0"/>
          </a:p>
          <a:p>
            <a:r>
              <a:rPr lang="ru-RU" b="1" dirty="0" smtClean="0"/>
              <a:t>ЯГОДЫ</a:t>
            </a:r>
            <a:r>
              <a:rPr lang="ru-RU" dirty="0" smtClean="0"/>
              <a:t> – голубика, черника, земляника, вишня, малина.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СПОРТ</a:t>
            </a:r>
            <a:r>
              <a:rPr lang="ru-RU" dirty="0" smtClean="0"/>
              <a:t> – соревнования, судья, спринт, свисток, награды, победа, травма, тренировка, результаты, проигрыш.</a:t>
            </a:r>
          </a:p>
          <a:p>
            <a:endParaRPr lang="ru-RU" dirty="0" smtClean="0"/>
          </a:p>
          <a:p>
            <a:r>
              <a:rPr lang="ru-RU" b="1" dirty="0" smtClean="0"/>
              <a:t>ДРУЖБА</a:t>
            </a:r>
            <a:r>
              <a:rPr lang="ru-RU" dirty="0" smtClean="0"/>
              <a:t> – переживания, страдания, чувства, измена, доверие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2232248"/>
          </a:xfrm>
          <a:ln>
            <a:noFill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 algn="ctr">
              <a:lnSpc>
                <a:spcPct val="170000"/>
              </a:lnSpc>
              <a:buNone/>
            </a:pPr>
            <a:r>
              <a:rPr lang="ru-RU" i="1" dirty="0" smtClean="0">
                <a:latin typeface="Georgia" pitchFamily="18" charset="0"/>
              </a:rPr>
              <a:t>Постарайтесь припомнить все слова, используя для этого КЛЮЧЕВЫЕ слова.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784" y="90872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Georgia" pitchFamily="18" charset="0"/>
                <a:cs typeface="Arial" pitchFamily="34" charset="0"/>
              </a:rPr>
              <a:t>Задание 2</a:t>
            </a:r>
            <a:endParaRPr lang="ru-RU" sz="2800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Проверяем  слова  прошлого  занятия: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71650" y="1916832"/>
            <a:ext cx="7372350" cy="4143375"/>
          </a:xfrm>
        </p:spPr>
        <p:txBody>
          <a:bodyPr numCol="2">
            <a:noAutofit/>
          </a:bodyPr>
          <a:lstStyle/>
          <a:p>
            <a:r>
              <a:rPr lang="ru-RU" sz="3600" dirty="0" smtClean="0"/>
              <a:t>сыр, </a:t>
            </a:r>
          </a:p>
          <a:p>
            <a:r>
              <a:rPr lang="ru-RU" sz="3600" dirty="0" smtClean="0"/>
              <a:t>платье, </a:t>
            </a:r>
          </a:p>
          <a:p>
            <a:r>
              <a:rPr lang="ru-RU" sz="3600" dirty="0" smtClean="0"/>
              <a:t>книга, </a:t>
            </a:r>
          </a:p>
          <a:p>
            <a:r>
              <a:rPr lang="ru-RU" sz="3600" dirty="0" smtClean="0"/>
              <a:t>колбаса, </a:t>
            </a:r>
          </a:p>
          <a:p>
            <a:r>
              <a:rPr lang="ru-RU" sz="3600" dirty="0" smtClean="0"/>
              <a:t>компот, </a:t>
            </a:r>
          </a:p>
          <a:p>
            <a:r>
              <a:rPr lang="ru-RU" sz="3600" dirty="0" smtClean="0"/>
              <a:t>шарф, </a:t>
            </a:r>
          </a:p>
          <a:p>
            <a:r>
              <a:rPr lang="ru-RU" sz="3600" dirty="0" smtClean="0"/>
              <a:t>карандаш, </a:t>
            </a:r>
          </a:p>
          <a:p>
            <a:r>
              <a:rPr lang="ru-RU" sz="3600" dirty="0" smtClean="0"/>
              <a:t>костюм, </a:t>
            </a:r>
          </a:p>
          <a:p>
            <a:r>
              <a:rPr lang="ru-RU" sz="3600" dirty="0" smtClean="0"/>
              <a:t>бумага, </a:t>
            </a:r>
          </a:p>
          <a:p>
            <a:r>
              <a:rPr lang="ru-RU" sz="3600" dirty="0" smtClean="0"/>
              <a:t>варенье, </a:t>
            </a:r>
          </a:p>
          <a:p>
            <a:r>
              <a:rPr lang="ru-RU" sz="3600" dirty="0" smtClean="0"/>
              <a:t>брюки, </a:t>
            </a:r>
          </a:p>
          <a:p>
            <a:r>
              <a:rPr lang="ru-RU" sz="3600" dirty="0" smtClean="0"/>
              <a:t>тетрадь, </a:t>
            </a:r>
          </a:p>
          <a:p>
            <a:r>
              <a:rPr lang="ru-RU" sz="3600" dirty="0" smtClean="0"/>
              <a:t>суп, </a:t>
            </a:r>
          </a:p>
          <a:p>
            <a:r>
              <a:rPr lang="ru-RU" sz="3600" dirty="0" smtClean="0"/>
              <a:t>ручка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ВАЖНО!!!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05293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Упорядочить можно ЛЮБУЮ информацию.</a:t>
            </a:r>
          </a:p>
          <a:p>
            <a:endParaRPr lang="ru-RU" dirty="0" smtClean="0"/>
          </a:p>
          <a:p>
            <a:r>
              <a:rPr lang="ru-RU" dirty="0" smtClean="0"/>
              <a:t>Главное условие: найти способ, который будет составлять ОСНОВУ данной конструкции.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556792"/>
            <a:ext cx="8496944" cy="35086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endParaRPr lang="ru-RU" sz="6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914400" indent="-914400"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32.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Звери в состоянии невесомости</a:t>
            </a:r>
          </a:p>
          <a:p>
            <a:pPr marL="914400" indent="-914400" algn="ctr"/>
            <a:endParaRPr lang="ru-RU" sz="48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3816424"/>
          </a:xfrm>
          <a:ln>
            <a:noFill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 algn="ctr">
              <a:lnSpc>
                <a:spcPct val="170000"/>
              </a:lnSpc>
              <a:buNone/>
            </a:pPr>
            <a:r>
              <a:rPr lang="ru-RU" sz="2800" i="1" dirty="0" smtClean="0">
                <a:latin typeface="Georgia" pitchFamily="18" charset="0"/>
              </a:rPr>
              <a:t>Посмотрите внимательно на следующий рисунок.</a:t>
            </a:r>
          </a:p>
          <a:p>
            <a:pPr marL="742950" indent="-742950" algn="ctr">
              <a:lnSpc>
                <a:spcPct val="170000"/>
              </a:lnSpc>
              <a:buNone/>
            </a:pPr>
            <a:r>
              <a:rPr lang="ru-RU" sz="2800" i="1" dirty="0" smtClean="0">
                <a:latin typeface="Georgia" pitchFamily="18" charset="0"/>
              </a:rPr>
              <a:t>Звери попали в необычную ситуацию.</a:t>
            </a:r>
          </a:p>
          <a:p>
            <a:pPr marL="742950" indent="-742950" algn="ctr">
              <a:lnSpc>
                <a:spcPct val="170000"/>
              </a:lnSpc>
              <a:buNone/>
            </a:pPr>
            <a:r>
              <a:rPr lang="ru-RU" sz="2800" i="1" dirty="0" smtClean="0">
                <a:latin typeface="Georgia" pitchFamily="18" charset="0"/>
              </a:rPr>
              <a:t>Постарайтесь запомнить </a:t>
            </a:r>
            <a:r>
              <a:rPr lang="ru-RU" sz="2800" b="1" i="1" dirty="0" smtClean="0">
                <a:latin typeface="Georgia" pitchFamily="18" charset="0"/>
              </a:rPr>
              <a:t>расположение</a:t>
            </a:r>
            <a:r>
              <a:rPr lang="ru-RU" sz="2800" i="1" dirty="0" smtClean="0">
                <a:latin typeface="Georgia" pitchFamily="18" charset="0"/>
              </a:rPr>
              <a:t> зверей. </a:t>
            </a:r>
          </a:p>
          <a:p>
            <a:pPr marL="742950" indent="-742950" algn="ctr">
              <a:lnSpc>
                <a:spcPct val="170000"/>
              </a:lnSpc>
              <a:buNone/>
            </a:pPr>
            <a:r>
              <a:rPr lang="ru-RU" sz="2800" i="1" dirty="0" smtClean="0">
                <a:latin typeface="Georgia" pitchFamily="18" charset="0"/>
              </a:rPr>
              <a:t>На запоминание:  </a:t>
            </a:r>
            <a:r>
              <a:rPr lang="ru-RU" sz="2800" i="1" u="sng" dirty="0" smtClean="0">
                <a:latin typeface="Georgia" pitchFamily="18" charset="0"/>
              </a:rPr>
              <a:t>3 минуты</a:t>
            </a:r>
            <a:r>
              <a:rPr lang="ru-RU" sz="2800" i="1" dirty="0" smtClean="0">
                <a:latin typeface="Georgia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332656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Georgia" pitchFamily="18" charset="0"/>
                <a:cs typeface="Arial" pitchFamily="34" charset="0"/>
              </a:rPr>
              <a:t>Задание 1</a:t>
            </a:r>
            <a:endParaRPr lang="ru-RU" sz="2800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Oxana\Desktop\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2656"/>
            <a:ext cx="6412741" cy="616530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80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36912"/>
            <a:ext cx="9144000" cy="1152128"/>
          </a:xfrm>
          <a:ln>
            <a:noFill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 algn="ctr">
              <a:lnSpc>
                <a:spcPct val="170000"/>
              </a:lnSpc>
              <a:buNone/>
            </a:pPr>
            <a:r>
              <a:rPr lang="ru-RU" sz="2800" i="1" dirty="0" smtClean="0">
                <a:latin typeface="Georgia" pitchFamily="18" charset="0"/>
              </a:rPr>
              <a:t>Нарисуйте то, что удалось запомнить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71800" y="1412776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Georgia" pitchFamily="18" charset="0"/>
                <a:cs typeface="Arial" pitchFamily="34" charset="0"/>
              </a:rPr>
              <a:t>Задание 2</a:t>
            </a:r>
            <a:endParaRPr lang="ru-RU" sz="2800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Способы запоминания: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Большой квадрат разделен на 9 маленьких. Можно при запоминании опираться на </a:t>
            </a:r>
            <a:r>
              <a:rPr lang="ru-RU" b="1" dirty="0" smtClean="0"/>
              <a:t>положение животного </a:t>
            </a:r>
            <a:r>
              <a:rPr lang="ru-RU" dirty="0" smtClean="0"/>
              <a:t>в квадратах.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Звери повторяются</a:t>
            </a:r>
            <a:r>
              <a:rPr lang="ru-RU" dirty="0" smtClean="0"/>
              <a:t>. Поэтому сначала можно запомнить расположение ежей, затем – мышей и т.д.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Звери чередуются</a:t>
            </a:r>
            <a:r>
              <a:rPr lang="ru-RU" dirty="0" smtClean="0"/>
              <a:t>. Можно найти закономерности их расположения.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Можно совместить способы запоминания.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Oxana\Desktop\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2656"/>
            <a:ext cx="6412741" cy="6165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3096344"/>
          </a:xfrm>
          <a:ln>
            <a:noFill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543050" lvl="2" indent="-742950" algn="ctr">
              <a:lnSpc>
                <a:spcPct val="170000"/>
              </a:lnSpc>
              <a:buNone/>
            </a:pPr>
            <a:r>
              <a:rPr lang="ru-RU" sz="3200" i="1" dirty="0" smtClean="0">
                <a:latin typeface="Georgia" pitchFamily="18" charset="0"/>
              </a:rPr>
              <a:t>Вспомните слова,</a:t>
            </a:r>
          </a:p>
          <a:p>
            <a:pPr marL="1543050" lvl="2" indent="-742950" algn="ctr">
              <a:lnSpc>
                <a:spcPct val="170000"/>
              </a:lnSpc>
              <a:buNone/>
            </a:pPr>
            <a:r>
              <a:rPr lang="ru-RU" sz="3200" i="1" dirty="0" smtClean="0">
                <a:latin typeface="Georgia" pitchFamily="18" charset="0"/>
              </a:rPr>
              <a:t>которые прозвучали </a:t>
            </a:r>
          </a:p>
          <a:p>
            <a:pPr marL="1543050" lvl="2" indent="-742950" algn="ctr">
              <a:lnSpc>
                <a:spcPct val="170000"/>
              </a:lnSpc>
              <a:buNone/>
            </a:pPr>
            <a:r>
              <a:rPr lang="ru-RU" sz="3200" i="1" dirty="0" smtClean="0">
                <a:latin typeface="Georgia" pitchFamily="18" charset="0"/>
              </a:rPr>
              <a:t>в начале занятия</a:t>
            </a:r>
            <a:endParaRPr lang="ru-RU" sz="3000" i="1" dirty="0" smtClean="0">
              <a:latin typeface="Georgia" pitchFamily="18" charset="0"/>
            </a:endParaRPr>
          </a:p>
          <a:p>
            <a:pPr marL="1543050" lvl="2" indent="-742950">
              <a:lnSpc>
                <a:spcPct val="170000"/>
              </a:lnSpc>
              <a:buNone/>
            </a:pPr>
            <a:endParaRPr lang="ru-RU" sz="3000" b="1" i="1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521296"/>
            <a:ext cx="6275040" cy="633670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Фейерверк</a:t>
            </a:r>
          </a:p>
          <a:p>
            <a:r>
              <a:rPr lang="ru-RU" b="1" dirty="0" smtClean="0"/>
              <a:t>абстракционизм</a:t>
            </a:r>
          </a:p>
          <a:p>
            <a:r>
              <a:rPr lang="ru-RU" b="1" dirty="0" smtClean="0"/>
              <a:t>обороноспособность</a:t>
            </a:r>
          </a:p>
          <a:p>
            <a:r>
              <a:rPr lang="ru-RU" b="1" dirty="0" smtClean="0"/>
              <a:t>Дирижабль</a:t>
            </a:r>
          </a:p>
          <a:p>
            <a:r>
              <a:rPr lang="ru-RU" b="1" dirty="0" smtClean="0"/>
              <a:t>бюллетень</a:t>
            </a:r>
          </a:p>
          <a:p>
            <a:r>
              <a:rPr lang="ru-RU" b="1" dirty="0" smtClean="0"/>
              <a:t>антропоморфизм</a:t>
            </a:r>
          </a:p>
          <a:p>
            <a:r>
              <a:rPr lang="ru-RU" b="1" dirty="0" smtClean="0"/>
              <a:t>Иллюстрации</a:t>
            </a:r>
          </a:p>
          <a:p>
            <a:r>
              <a:rPr lang="ru-RU" b="1" dirty="0" smtClean="0"/>
              <a:t>интеллигентный</a:t>
            </a:r>
          </a:p>
          <a:p>
            <a:r>
              <a:rPr lang="ru-RU" b="1" dirty="0" smtClean="0"/>
              <a:t>Фотогеничность</a:t>
            </a:r>
          </a:p>
          <a:p>
            <a:r>
              <a:rPr lang="ru-RU" b="1" dirty="0" smtClean="0"/>
              <a:t>интерпретация</a:t>
            </a:r>
          </a:p>
          <a:p>
            <a:r>
              <a:rPr lang="ru-RU" b="1" dirty="0" smtClean="0"/>
              <a:t>Тривиальный</a:t>
            </a:r>
          </a:p>
          <a:p>
            <a:r>
              <a:rPr lang="ru-RU" b="1" dirty="0" smtClean="0"/>
              <a:t>сомнамбула</a:t>
            </a:r>
          </a:p>
          <a:p>
            <a:r>
              <a:rPr lang="ru-RU" b="1" dirty="0" smtClean="0"/>
              <a:t>пульверизатор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peremenk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20688"/>
            <a:ext cx="9146930" cy="55172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1428736"/>
            <a:ext cx="849694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endParaRPr lang="ru-RU" sz="6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914400" indent="-914400"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30. Сложные слова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276872"/>
            <a:ext cx="6912768" cy="1872208"/>
          </a:xfrm>
          <a:prstGeom prst="rect">
            <a:avLst/>
          </a:prstGeom>
          <a:noFill/>
          <a:scene3d>
            <a:camera prst="perspectiveRelaxedModerately"/>
            <a:lightRig rig="soft" dir="tl">
              <a:rot lat="0" lon="0" rev="0"/>
            </a:lightRig>
          </a:scene3d>
          <a:sp3d>
            <a:bevelT/>
          </a:sp3d>
        </p:spPr>
        <p:txBody>
          <a:bodyPr wrap="square" lIns="91440" tIns="45720" rIns="91440" bIns="45720">
            <a:prstTxWarp prst="textWave2">
              <a:avLst>
                <a:gd name="adj1" fmla="val 12500"/>
                <a:gd name="adj2" fmla="val -1344"/>
              </a:avLst>
            </a:prstTxWarp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 !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090776"/>
          </a:xfrm>
          <a:ln>
            <a:noFill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 algn="ctr">
              <a:lnSpc>
                <a:spcPct val="170000"/>
              </a:lnSpc>
              <a:buNone/>
            </a:pPr>
            <a:r>
              <a:rPr lang="ru-RU" sz="3600" i="1" dirty="0" smtClean="0">
                <a:latin typeface="Georgia" pitchFamily="18" charset="0"/>
              </a:rPr>
              <a:t>Прочитайте  слова </a:t>
            </a:r>
            <a:r>
              <a:rPr lang="ru-RU" sz="3600" b="1" i="1" dirty="0" smtClean="0">
                <a:latin typeface="Georgia" pitchFamily="18" charset="0"/>
              </a:rPr>
              <a:t>вслух по слогам</a:t>
            </a:r>
            <a:r>
              <a:rPr lang="ru-RU" sz="3600" i="1" dirty="0" smtClean="0">
                <a:latin typeface="Georgia" pitchFamily="18" charset="0"/>
              </a:rPr>
              <a:t>.</a:t>
            </a:r>
          </a:p>
          <a:p>
            <a:pPr marL="742950" indent="-742950" algn="ctr">
              <a:lnSpc>
                <a:spcPct val="170000"/>
              </a:lnSpc>
              <a:buNone/>
            </a:pPr>
            <a:r>
              <a:rPr lang="ru-RU" sz="3600" i="1" dirty="0" smtClean="0">
                <a:latin typeface="Georgia" pitchFamily="18" charset="0"/>
              </a:rPr>
              <a:t>Запомните, как они пишутся.</a:t>
            </a:r>
          </a:p>
          <a:p>
            <a:pPr marL="742950" indent="-742950" algn="ctr">
              <a:lnSpc>
                <a:spcPct val="170000"/>
              </a:lnSpc>
              <a:buNone/>
            </a:pPr>
            <a:r>
              <a:rPr lang="ru-RU" sz="3600" i="1" dirty="0" smtClean="0">
                <a:latin typeface="Georgia" pitchFamily="18" charset="0"/>
              </a:rPr>
              <a:t>Если знаете правила написания этих сложных слов, то расскажите их.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784" y="90872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Georgia" pitchFamily="18" charset="0"/>
                <a:cs typeface="Arial" pitchFamily="34" charset="0"/>
              </a:rPr>
              <a:t>Задание 1</a:t>
            </a:r>
            <a:endParaRPr lang="ru-RU" sz="2800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521296"/>
            <a:ext cx="6275040" cy="633670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Фейерверк</a:t>
            </a:r>
          </a:p>
          <a:p>
            <a:r>
              <a:rPr lang="ru-RU" b="1" dirty="0" smtClean="0"/>
              <a:t>абстракционизм</a:t>
            </a:r>
          </a:p>
          <a:p>
            <a:r>
              <a:rPr lang="ru-RU" b="1" dirty="0" smtClean="0"/>
              <a:t>обороноспособность</a:t>
            </a:r>
          </a:p>
          <a:p>
            <a:r>
              <a:rPr lang="ru-RU" b="1" dirty="0" smtClean="0"/>
              <a:t>Дирижабль</a:t>
            </a:r>
          </a:p>
          <a:p>
            <a:r>
              <a:rPr lang="ru-RU" b="1" dirty="0" smtClean="0"/>
              <a:t>бюллетень</a:t>
            </a:r>
          </a:p>
          <a:p>
            <a:r>
              <a:rPr lang="ru-RU" b="1" dirty="0" smtClean="0"/>
              <a:t>антропоморфизм</a:t>
            </a:r>
          </a:p>
          <a:p>
            <a:r>
              <a:rPr lang="ru-RU" b="1" dirty="0" smtClean="0"/>
              <a:t>Иллюстрации</a:t>
            </a:r>
          </a:p>
          <a:p>
            <a:r>
              <a:rPr lang="ru-RU" b="1" dirty="0" smtClean="0"/>
              <a:t>интеллигентный</a:t>
            </a:r>
          </a:p>
          <a:p>
            <a:r>
              <a:rPr lang="ru-RU" b="1" dirty="0" smtClean="0"/>
              <a:t>Фотогеничность</a:t>
            </a:r>
          </a:p>
          <a:p>
            <a:r>
              <a:rPr lang="ru-RU" b="1" dirty="0" smtClean="0"/>
              <a:t>интерпретация</a:t>
            </a:r>
          </a:p>
          <a:p>
            <a:r>
              <a:rPr lang="ru-RU" b="1" dirty="0" smtClean="0"/>
              <a:t>Тривиальный</a:t>
            </a:r>
          </a:p>
          <a:p>
            <a:r>
              <a:rPr lang="ru-RU" b="1" dirty="0" smtClean="0"/>
              <a:t>сомнамбула</a:t>
            </a:r>
          </a:p>
          <a:p>
            <a:r>
              <a:rPr lang="ru-RU" b="1" dirty="0" smtClean="0"/>
              <a:t>пульверизатор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64904"/>
            <a:ext cx="9144000" cy="1656184"/>
          </a:xfrm>
          <a:ln>
            <a:noFill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 algn="ctr">
              <a:lnSpc>
                <a:spcPct val="170000"/>
              </a:lnSpc>
              <a:buNone/>
            </a:pPr>
            <a:r>
              <a:rPr lang="ru-RU" sz="3600" i="1" dirty="0" smtClean="0">
                <a:latin typeface="Georgia" pitchFamily="18" charset="0"/>
              </a:rPr>
              <a:t>Напишите эти слова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784" y="90872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Georgia" pitchFamily="18" charset="0"/>
                <a:cs typeface="Arial" pitchFamily="34" charset="0"/>
              </a:rPr>
              <a:t>Задание 2</a:t>
            </a:r>
            <a:endParaRPr lang="ru-RU" sz="2800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090776"/>
          </a:xfrm>
          <a:ln>
            <a:noFill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 algn="ctr">
              <a:lnSpc>
                <a:spcPct val="170000"/>
              </a:lnSpc>
              <a:buNone/>
            </a:pPr>
            <a:r>
              <a:rPr lang="ru-RU" sz="3600" i="1" dirty="0" smtClean="0">
                <a:latin typeface="Georgia" pitchFamily="18" charset="0"/>
              </a:rPr>
              <a:t>Ответьте на следующие вопросы:</a:t>
            </a:r>
          </a:p>
          <a:p>
            <a:pPr marL="1543050" lvl="2" indent="-742950">
              <a:buFont typeface="+mj-lt"/>
              <a:buAutoNum type="arabicPeriod"/>
            </a:pPr>
            <a:r>
              <a:rPr lang="ru-RU" sz="2800" i="1" dirty="0" smtClean="0">
                <a:latin typeface="Georgia" pitchFamily="18" charset="0"/>
              </a:rPr>
              <a:t>Вспомните порядок слов.</a:t>
            </a:r>
          </a:p>
          <a:p>
            <a:pPr marL="1543050" lvl="2" indent="-742950">
              <a:buFont typeface="+mj-lt"/>
              <a:buAutoNum type="arabicPeriod"/>
            </a:pPr>
            <a:r>
              <a:rPr lang="ru-RU" sz="2800" i="1" dirty="0" smtClean="0">
                <a:latin typeface="Georgia" pitchFamily="18" charset="0"/>
              </a:rPr>
              <a:t>Вспомните, какие слова начинаются с большой буквы, а какие – с маленькой.</a:t>
            </a:r>
          </a:p>
          <a:p>
            <a:pPr marL="1543050" lvl="2" indent="-742950">
              <a:buFont typeface="+mj-lt"/>
              <a:buAutoNum type="arabicPeriod"/>
            </a:pPr>
            <a:r>
              <a:rPr lang="ru-RU" sz="2800" i="1" dirty="0" smtClean="0">
                <a:latin typeface="Georgia" pitchFamily="18" charset="0"/>
              </a:rPr>
              <a:t>Сколько всего было слов.</a:t>
            </a:r>
          </a:p>
          <a:p>
            <a:pPr marL="1543050" lvl="2" indent="-742950">
              <a:buFont typeface="+mj-lt"/>
              <a:buAutoNum type="arabicPeriod"/>
            </a:pPr>
            <a:r>
              <a:rPr lang="ru-RU" sz="2800" i="1" dirty="0" smtClean="0">
                <a:latin typeface="Georgia" pitchFamily="18" charset="0"/>
              </a:rPr>
              <a:t>Сколько слов начиналось с большой буквы, а сколько с маленькой.</a:t>
            </a:r>
          </a:p>
          <a:p>
            <a:pPr marL="742950" indent="-742950">
              <a:lnSpc>
                <a:spcPct val="170000"/>
              </a:lnSpc>
              <a:buFont typeface="+mj-lt"/>
              <a:buAutoNum type="arabicPeriod"/>
            </a:pPr>
            <a:endParaRPr lang="ru-RU" sz="3600" i="1" dirty="0" smtClean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90872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Georgia" pitchFamily="18" charset="0"/>
                <a:cs typeface="Arial" pitchFamily="34" charset="0"/>
              </a:rPr>
              <a:t>Задание 3</a:t>
            </a:r>
            <a:endParaRPr lang="ru-RU" sz="2800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521296"/>
            <a:ext cx="6275040" cy="633670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Фейерверк</a:t>
            </a:r>
          </a:p>
          <a:p>
            <a:r>
              <a:rPr lang="ru-RU" b="1" dirty="0" smtClean="0"/>
              <a:t>абстракционизм</a:t>
            </a:r>
          </a:p>
          <a:p>
            <a:r>
              <a:rPr lang="ru-RU" b="1" dirty="0" smtClean="0"/>
              <a:t>обороноспособность</a:t>
            </a:r>
          </a:p>
          <a:p>
            <a:r>
              <a:rPr lang="ru-RU" b="1" dirty="0" smtClean="0"/>
              <a:t>Дирижабль</a:t>
            </a:r>
          </a:p>
          <a:p>
            <a:r>
              <a:rPr lang="ru-RU" b="1" dirty="0" smtClean="0"/>
              <a:t>бюллетень</a:t>
            </a:r>
          </a:p>
          <a:p>
            <a:r>
              <a:rPr lang="ru-RU" b="1" dirty="0" smtClean="0"/>
              <a:t>антропоморфизм</a:t>
            </a:r>
          </a:p>
          <a:p>
            <a:r>
              <a:rPr lang="ru-RU" b="1" dirty="0" smtClean="0"/>
              <a:t>Иллюстрации</a:t>
            </a:r>
          </a:p>
          <a:p>
            <a:r>
              <a:rPr lang="ru-RU" b="1" dirty="0" smtClean="0"/>
              <a:t>интеллигентный</a:t>
            </a:r>
          </a:p>
          <a:p>
            <a:r>
              <a:rPr lang="ru-RU" b="1" dirty="0" smtClean="0"/>
              <a:t>Фотогеничность</a:t>
            </a:r>
          </a:p>
          <a:p>
            <a:r>
              <a:rPr lang="ru-RU" b="1" dirty="0" smtClean="0"/>
              <a:t>интерпретация</a:t>
            </a:r>
          </a:p>
          <a:p>
            <a:r>
              <a:rPr lang="ru-RU" b="1" dirty="0" smtClean="0"/>
              <a:t>Тривиальный</a:t>
            </a:r>
          </a:p>
          <a:p>
            <a:r>
              <a:rPr lang="ru-RU" b="1" dirty="0" smtClean="0"/>
              <a:t>сомнамбула</a:t>
            </a:r>
          </a:p>
          <a:p>
            <a:r>
              <a:rPr lang="ru-RU" b="1" dirty="0" smtClean="0"/>
              <a:t>пульверизатор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836712"/>
          </a:xfrm>
        </p:spPr>
        <p:txBody>
          <a:bodyPr>
            <a:normAutofit/>
          </a:bodyPr>
          <a:lstStyle/>
          <a:p>
            <a:r>
              <a:rPr lang="ru-RU" dirty="0" smtClean="0"/>
              <a:t>О способах запоминания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820472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Например, почти целая страница книги заполнена словами, которые, на первый взгляд, не связаны между собой.</a:t>
            </a:r>
          </a:p>
        </p:txBody>
      </p:sp>
      <p:pic>
        <p:nvPicPr>
          <p:cNvPr id="4" name="Picture 4" descr="C:\Users\Oxana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00808"/>
            <a:ext cx="6128098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610</Words>
  <Application>Microsoft Office PowerPoint</Application>
  <PresentationFormat>Экран (4:3)</PresentationFormat>
  <Paragraphs>160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Стимульный  материал  к занятиям на развитие памяти*</vt:lpstr>
      <vt:lpstr>Проверяем  слова  прошлого  занятия:</vt:lpstr>
      <vt:lpstr>Слайд 3</vt:lpstr>
      <vt:lpstr>Слайд 4</vt:lpstr>
      <vt:lpstr>Слайд 5</vt:lpstr>
      <vt:lpstr>Слайд 6</vt:lpstr>
      <vt:lpstr>Слайд 7</vt:lpstr>
      <vt:lpstr>Слайд 8</vt:lpstr>
      <vt:lpstr>О способах запоминания</vt:lpstr>
      <vt:lpstr>О способах запоминания</vt:lpstr>
      <vt:lpstr>Слайд 11</vt:lpstr>
      <vt:lpstr>Информацию можно представить и так: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ВАЖНО!!!</vt:lpstr>
      <vt:lpstr>Слайд 21</vt:lpstr>
      <vt:lpstr>Слайд 22</vt:lpstr>
      <vt:lpstr>Слайд 23</vt:lpstr>
      <vt:lpstr>Слайд 24</vt:lpstr>
      <vt:lpstr>Способы запоминания:</vt:lpstr>
      <vt:lpstr>Слайд 26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Стимульный  материал  к занятиям на развитие памяти*</dc:title>
  <dc:creator>user</dc:creator>
  <cp:lastModifiedBy>Oxana Detkovskaya</cp:lastModifiedBy>
  <cp:revision>124</cp:revision>
  <dcterms:created xsi:type="dcterms:W3CDTF">2012-01-10T05:45:57Z</dcterms:created>
  <dcterms:modified xsi:type="dcterms:W3CDTF">2014-01-02T21:15:55Z</dcterms:modified>
</cp:coreProperties>
</file>